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332" r:id="rId2"/>
    <p:sldId id="306" r:id="rId3"/>
    <p:sldId id="266" r:id="rId4"/>
    <p:sldId id="267" r:id="rId5"/>
    <p:sldId id="308" r:id="rId6"/>
    <p:sldId id="269" r:id="rId7"/>
    <p:sldId id="309" r:id="rId8"/>
    <p:sldId id="310" r:id="rId9"/>
    <p:sldId id="272" r:id="rId10"/>
    <p:sldId id="273" r:id="rId11"/>
    <p:sldId id="274" r:id="rId12"/>
    <p:sldId id="275" r:id="rId13"/>
    <p:sldId id="276" r:id="rId14"/>
    <p:sldId id="277" r:id="rId15"/>
    <p:sldId id="279" r:id="rId16"/>
    <p:sldId id="336" r:id="rId17"/>
    <p:sldId id="337" r:id="rId18"/>
    <p:sldId id="338" r:id="rId19"/>
    <p:sldId id="339" r:id="rId20"/>
    <p:sldId id="280" r:id="rId21"/>
    <p:sldId id="281" r:id="rId22"/>
    <p:sldId id="311" r:id="rId23"/>
    <p:sldId id="312" r:id="rId24"/>
    <p:sldId id="283" r:id="rId25"/>
    <p:sldId id="313" r:id="rId26"/>
    <p:sldId id="314" r:id="rId27"/>
    <p:sldId id="286" r:id="rId28"/>
    <p:sldId id="315" r:id="rId29"/>
    <p:sldId id="334" r:id="rId30"/>
    <p:sldId id="335" r:id="rId31"/>
    <p:sldId id="340" r:id="rId32"/>
    <p:sldId id="341" r:id="rId33"/>
    <p:sldId id="289" r:id="rId34"/>
    <p:sldId id="291" r:id="rId35"/>
    <p:sldId id="292" r:id="rId36"/>
    <p:sldId id="316" r:id="rId37"/>
    <p:sldId id="317" r:id="rId38"/>
    <p:sldId id="295" r:id="rId39"/>
    <p:sldId id="297" r:id="rId40"/>
    <p:sldId id="301" r:id="rId41"/>
    <p:sldId id="303" r:id="rId42"/>
    <p:sldId id="304" r:id="rId43"/>
    <p:sldId id="305" r:id="rId44"/>
    <p:sldId id="319" r:id="rId45"/>
    <p:sldId id="300" r:id="rId46"/>
  </p:sldIdLst>
  <p:sldSz cx="9144000" cy="6858000" type="screen4x3"/>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1" autoAdjust="0"/>
    <p:restoredTop sz="94660"/>
  </p:normalViewPr>
  <p:slideViewPr>
    <p:cSldViewPr snapToGrid="0">
      <p:cViewPr varScale="1">
        <p:scale>
          <a:sx n="76" d="100"/>
          <a:sy n="76" d="100"/>
        </p:scale>
        <p:origin x="83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0225C-7FFF-4EE9-9442-2582BA0B5761}" type="datetimeFigureOut">
              <a:rPr lang="en-US" smtClean="0"/>
              <a:t>9/18/2023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D6E996-3F89-42D3-89BD-DA0F433B9D9A}" type="slidenum">
              <a:rPr lang="en-US" smtClean="0"/>
              <a:t>‹#›</a:t>
            </a:fld>
            <a:endParaRPr lang="en-US"/>
          </a:p>
        </p:txBody>
      </p:sp>
    </p:spTree>
    <p:extLst>
      <p:ext uri="{BB962C8B-B14F-4D97-AF65-F5344CB8AC3E}">
        <p14:creationId xmlns:p14="http://schemas.microsoft.com/office/powerpoint/2010/main" val="3901930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1284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300" b="0" i="0" u="none" strike="noStrike" kern="1200" cap="none" dirty="0">
              <a:solidFill>
                <a:schemeClr val="dk1"/>
              </a:solidFill>
              <a:effectLst/>
              <a:latin typeface="Calibri"/>
              <a:ea typeface="Calibri"/>
              <a:cs typeface="Calibri"/>
              <a:sym typeface="Calibri"/>
            </a:endParaRPr>
          </a:p>
        </p:txBody>
      </p:sp>
    </p:spTree>
    <p:extLst>
      <p:ext uri="{BB962C8B-B14F-4D97-AF65-F5344CB8AC3E}">
        <p14:creationId xmlns:p14="http://schemas.microsoft.com/office/powerpoint/2010/main" val="1894462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3778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12926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24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Imaginechina/Corbis</a:t>
            </a:r>
          </a:p>
        </p:txBody>
      </p:sp>
    </p:spTree>
    <p:extLst>
      <p:ext uri="{BB962C8B-B14F-4D97-AF65-F5344CB8AC3E}">
        <p14:creationId xmlns:p14="http://schemas.microsoft.com/office/powerpoint/2010/main" val="265521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11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4278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Jennifer Thermes/Getty Images</a:t>
            </a:r>
          </a:p>
        </p:txBody>
      </p:sp>
    </p:spTree>
    <p:extLst>
      <p:ext uri="{BB962C8B-B14F-4D97-AF65-F5344CB8AC3E}">
        <p14:creationId xmlns:p14="http://schemas.microsoft.com/office/powerpoint/2010/main" val="57682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3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248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1826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300" b="0" i="0" u="none" strike="noStrike" kern="1200" cap="none" dirty="0">
                <a:solidFill>
                  <a:schemeClr val="dk1"/>
                </a:solidFill>
                <a:effectLst/>
                <a:latin typeface="Calibri"/>
                <a:ea typeface="Calibri"/>
                <a:cs typeface="Calibri"/>
                <a:sym typeface="Calibri"/>
              </a:rPr>
              <a:t>A graph with depicting the Demand and Supply Curves of Price per bushel on the vertical axis and the Quantity of rides on the horizontal axis. The vertical axis has P=$3, P=$4, P=$5. </a:t>
            </a:r>
          </a:p>
        </p:txBody>
      </p:sp>
    </p:spTree>
    <p:extLst>
      <p:ext uri="{BB962C8B-B14F-4D97-AF65-F5344CB8AC3E}">
        <p14:creationId xmlns:p14="http://schemas.microsoft.com/office/powerpoint/2010/main" val="342337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_w_pictures">
    <p:spTree>
      <p:nvGrpSpPr>
        <p:cNvPr id="1" name="Shape 15"/>
        <p:cNvGrpSpPr/>
        <p:nvPr/>
      </p:nvGrpSpPr>
      <p:grpSpPr>
        <a:xfrm>
          <a:off x="0" y="0"/>
          <a:ext cx="0" cy="0"/>
          <a:chOff x="0" y="0"/>
          <a:chExt cx="0" cy="0"/>
        </a:xfrm>
      </p:grpSpPr>
      <p:sp>
        <p:nvSpPr>
          <p:cNvPr id="16" name="Textbox 1"/>
          <p:cNvSpPr txBox="1">
            <a:spLocks noGrp="1"/>
          </p:cNvSpPr>
          <p:nvPr>
            <p:ph type="subTitle" idx="1"/>
          </p:nvPr>
        </p:nvSpPr>
        <p:spPr>
          <a:xfrm>
            <a:off x="336891" y="4437531"/>
            <a:ext cx="4528115" cy="1228949"/>
          </a:xfrm>
          <a:prstGeom prst="rect">
            <a:avLst/>
          </a:prstGeom>
          <a:noFill/>
          <a:ln>
            <a:noFill/>
          </a:ln>
        </p:spPr>
        <p:txBody>
          <a:bodyPr lIns="91425" tIns="91425" rIns="91425" bIns="91425" anchor="t" anchorCtr="0"/>
          <a:lstStyle>
            <a:lvl1pPr marL="0" marR="0" lvl="0" indent="0" algn="l" rtl="0">
              <a:spcBef>
                <a:spcPts val="424"/>
              </a:spcBef>
              <a:buClr>
                <a:srgbClr val="FFFFFF"/>
              </a:buClr>
              <a:buFont typeface="Arial"/>
              <a:buNone/>
              <a:defRPr sz="2118" b="0" i="0" u="none" strike="noStrike" cap="none">
                <a:solidFill>
                  <a:srgbClr val="FFFFFF"/>
                </a:solidFill>
                <a:latin typeface="Helvetica Neue"/>
                <a:ea typeface="Helvetica Neue"/>
                <a:cs typeface="Helvetica Neue"/>
                <a:sym typeface="Helvetica Neue"/>
              </a:defRPr>
            </a:lvl1pPr>
            <a:lvl2pPr marL="449504" marR="0" lvl="1" indent="-1245" algn="ctr" rtl="0">
              <a:spcBef>
                <a:spcPts val="547"/>
              </a:spcBef>
              <a:buClr>
                <a:srgbClr val="888888"/>
              </a:buClr>
              <a:buFont typeface="Arial"/>
              <a:buNone/>
              <a:defRPr sz="2735" b="0" i="0" u="none" strike="noStrike" cap="none">
                <a:solidFill>
                  <a:srgbClr val="888888"/>
                </a:solidFill>
                <a:latin typeface="Helvetica Neue"/>
                <a:ea typeface="Helvetica Neue"/>
                <a:cs typeface="Helvetica Neue"/>
                <a:sym typeface="Helvetica Neue"/>
              </a:defRPr>
            </a:lvl2pPr>
            <a:lvl3pPr marL="899009" marR="0" lvl="2" indent="-2491" algn="ctr" rtl="0">
              <a:spcBef>
                <a:spcPts val="476"/>
              </a:spcBef>
              <a:buClr>
                <a:srgbClr val="888888"/>
              </a:buClr>
              <a:buFont typeface="Arial"/>
              <a:buNone/>
              <a:defRPr sz="2382" b="0" i="0" u="none" strike="noStrike" cap="none">
                <a:solidFill>
                  <a:srgbClr val="888888"/>
                </a:solidFill>
                <a:latin typeface="Helvetica Neue"/>
                <a:ea typeface="Helvetica Neue"/>
                <a:cs typeface="Helvetica Neue"/>
                <a:sym typeface="Helvetica Neue"/>
              </a:defRPr>
            </a:lvl3pPr>
            <a:lvl4pPr marL="1348516" marR="0" lvl="3" indent="-3739" algn="ctr" rtl="0">
              <a:spcBef>
                <a:spcPts val="388"/>
              </a:spcBef>
              <a:buClr>
                <a:srgbClr val="888888"/>
              </a:buClr>
              <a:buFont typeface="Arial"/>
              <a:buNone/>
              <a:defRPr sz="1941" b="0" i="0" u="none" strike="noStrike" cap="none">
                <a:solidFill>
                  <a:srgbClr val="888888"/>
                </a:solidFill>
                <a:latin typeface="Helvetica Neue"/>
                <a:ea typeface="Helvetica Neue"/>
                <a:cs typeface="Helvetica Neue"/>
                <a:sym typeface="Helvetica Neue"/>
              </a:defRPr>
            </a:lvl4pPr>
            <a:lvl5pPr marL="1798021" marR="0" lvl="4" indent="-4985" algn="ctr" rtl="0">
              <a:spcBef>
                <a:spcPts val="388"/>
              </a:spcBef>
              <a:buClr>
                <a:srgbClr val="888888"/>
              </a:buClr>
              <a:buFont typeface="Arial"/>
              <a:buNone/>
              <a:defRPr sz="1941" b="0" i="0" u="none" strike="noStrike" cap="none">
                <a:solidFill>
                  <a:srgbClr val="888888"/>
                </a:solidFill>
                <a:latin typeface="Helvetica Neue"/>
                <a:ea typeface="Helvetica Neue"/>
                <a:cs typeface="Helvetica Neue"/>
                <a:sym typeface="Helvetica Neue"/>
              </a:defRPr>
            </a:lvl5pPr>
            <a:lvl6pPr marL="2247527" marR="0" lvl="5" indent="-6231" algn="ctr" rtl="0">
              <a:spcBef>
                <a:spcPts val="388"/>
              </a:spcBef>
              <a:buClr>
                <a:srgbClr val="888888"/>
              </a:buClr>
              <a:buFont typeface="Arial"/>
              <a:buNone/>
              <a:defRPr sz="1941" b="0" i="0" u="none" strike="noStrike" cap="none">
                <a:solidFill>
                  <a:srgbClr val="888888"/>
                </a:solidFill>
                <a:latin typeface="Calibri"/>
                <a:ea typeface="Calibri"/>
                <a:cs typeface="Calibri"/>
                <a:sym typeface="Calibri"/>
              </a:defRPr>
            </a:lvl6pPr>
            <a:lvl7pPr marL="2697032" marR="0" lvl="6" indent="-7476" algn="ctr" rtl="0">
              <a:spcBef>
                <a:spcPts val="388"/>
              </a:spcBef>
              <a:buClr>
                <a:srgbClr val="888888"/>
              </a:buClr>
              <a:buFont typeface="Arial"/>
              <a:buNone/>
              <a:defRPr sz="1941" b="0" i="0" u="none" strike="noStrike" cap="none">
                <a:solidFill>
                  <a:srgbClr val="888888"/>
                </a:solidFill>
                <a:latin typeface="Calibri"/>
                <a:ea typeface="Calibri"/>
                <a:cs typeface="Calibri"/>
                <a:sym typeface="Calibri"/>
              </a:defRPr>
            </a:lvl7pPr>
            <a:lvl8pPr marL="3146537" marR="0" lvl="7" indent="-8723" algn="ctr" rtl="0">
              <a:spcBef>
                <a:spcPts val="388"/>
              </a:spcBef>
              <a:buClr>
                <a:srgbClr val="888888"/>
              </a:buClr>
              <a:buFont typeface="Arial"/>
              <a:buNone/>
              <a:defRPr sz="1941" b="0" i="0" u="none" strike="noStrike" cap="none">
                <a:solidFill>
                  <a:srgbClr val="888888"/>
                </a:solidFill>
                <a:latin typeface="Calibri"/>
                <a:ea typeface="Calibri"/>
                <a:cs typeface="Calibri"/>
                <a:sym typeface="Calibri"/>
              </a:defRPr>
            </a:lvl8pPr>
            <a:lvl9pPr marL="3596043" marR="0" lvl="8" indent="-9969" algn="ctr" rtl="0">
              <a:spcBef>
                <a:spcPts val="388"/>
              </a:spcBef>
              <a:buClr>
                <a:srgbClr val="888888"/>
              </a:buClr>
              <a:buFont typeface="Arial"/>
              <a:buNone/>
              <a:defRPr sz="1941" b="0" i="0" u="none" strike="noStrike" cap="none">
                <a:solidFill>
                  <a:srgbClr val="888888"/>
                </a:solidFill>
                <a:latin typeface="Calibri"/>
                <a:ea typeface="Calibri"/>
                <a:cs typeface="Calibri"/>
                <a:sym typeface="Calibri"/>
              </a:defRPr>
            </a:lvl9pPr>
          </a:lstStyle>
          <a:p>
            <a:r>
              <a:rPr lang="en-US"/>
              <a:t>Click to edit Master subtitle style</a:t>
            </a:r>
            <a:endParaRPr/>
          </a:p>
        </p:txBody>
      </p:sp>
      <p:cxnSp>
        <p:nvCxnSpPr>
          <p:cNvPr id="18" name="Textbox 2"/>
          <p:cNvCxnSpPr/>
          <p:nvPr/>
        </p:nvCxnSpPr>
        <p:spPr>
          <a:xfrm>
            <a:off x="427039" y="4275701"/>
            <a:ext cx="3277112" cy="0"/>
          </a:xfrm>
          <a:prstGeom prst="straightConnector1">
            <a:avLst/>
          </a:prstGeom>
          <a:noFill/>
          <a:ln w="127000" cap="flat" cmpd="sng">
            <a:solidFill>
              <a:schemeClr val="lt1"/>
            </a:solidFill>
            <a:prstDash val="solid"/>
            <a:round/>
            <a:headEnd type="none" w="med" len="med"/>
            <a:tailEnd type="none" w="med" len="med"/>
          </a:ln>
        </p:spPr>
      </p:cxnSp>
      <p:sp>
        <p:nvSpPr>
          <p:cNvPr id="19" name="TextBox 3"/>
          <p:cNvSpPr txBox="1">
            <a:spLocks noGrp="1"/>
          </p:cNvSpPr>
          <p:nvPr>
            <p:ph type="body" idx="2"/>
          </p:nvPr>
        </p:nvSpPr>
        <p:spPr>
          <a:xfrm>
            <a:off x="331146" y="3166484"/>
            <a:ext cx="8466490" cy="914400"/>
          </a:xfrm>
          <a:prstGeom prst="rect">
            <a:avLst/>
          </a:prstGeom>
          <a:noFill/>
          <a:ln>
            <a:noFill/>
          </a:ln>
        </p:spPr>
        <p:txBody>
          <a:bodyPr lIns="91425" tIns="91425" rIns="91425" bIns="91425" anchor="t" anchorCtr="0"/>
          <a:lstStyle>
            <a:lvl1pPr marL="0" marR="0" lvl="0" indent="0" algn="l" rtl="0">
              <a:spcBef>
                <a:spcPts val="1200"/>
              </a:spcBef>
              <a:buClr>
                <a:schemeClr val="lt1"/>
              </a:buClr>
              <a:buFont typeface="Arial"/>
              <a:buNone/>
              <a:defRPr sz="6000" b="1" i="0" u="none" strike="noStrike" cap="none">
                <a:solidFill>
                  <a:schemeClr val="lt1"/>
                </a:solidFill>
                <a:latin typeface="Helvetica Neue"/>
                <a:ea typeface="Helvetica Neue"/>
                <a:cs typeface="Helvetica Neue"/>
                <a:sym typeface="Helvetica Neue"/>
              </a:defRPr>
            </a:lvl1pPr>
            <a:lvl2pPr marL="449504" marR="0" lvl="1" indent="-1245" algn="l" rtl="0">
              <a:spcBef>
                <a:spcPts val="547"/>
              </a:spcBef>
              <a:buClr>
                <a:schemeClr val="lt1"/>
              </a:buClr>
              <a:buFont typeface="Arial"/>
              <a:buNone/>
              <a:defRPr sz="2735" b="0" i="0" u="none" strike="noStrike" cap="none">
                <a:solidFill>
                  <a:schemeClr val="lt1"/>
                </a:solidFill>
                <a:latin typeface="Helvetica Neue"/>
                <a:ea typeface="Helvetica Neue"/>
                <a:cs typeface="Helvetica Neue"/>
                <a:sym typeface="Helvetica Neue"/>
              </a:defRPr>
            </a:lvl2pPr>
            <a:lvl3pPr marL="899011" marR="0" lvl="2" indent="-2493" algn="l" rtl="0">
              <a:spcBef>
                <a:spcPts val="476"/>
              </a:spcBef>
              <a:buClr>
                <a:schemeClr val="lt1"/>
              </a:buClr>
              <a:buFont typeface="Arial"/>
              <a:buNone/>
              <a:defRPr sz="2382" b="0" i="0" u="none" strike="noStrike" cap="none">
                <a:solidFill>
                  <a:schemeClr val="lt1"/>
                </a:solidFill>
                <a:latin typeface="Helvetica Neue"/>
                <a:ea typeface="Helvetica Neue"/>
                <a:cs typeface="Helvetica Neue"/>
                <a:sym typeface="Helvetica Neue"/>
              </a:defRPr>
            </a:lvl3pPr>
            <a:lvl4pPr marL="1348516" marR="0" lvl="3" indent="-3739" algn="l" rtl="0">
              <a:spcBef>
                <a:spcPts val="388"/>
              </a:spcBef>
              <a:buClr>
                <a:schemeClr val="lt1"/>
              </a:buClr>
              <a:buFont typeface="Arial"/>
              <a:buNone/>
              <a:defRPr sz="1941" b="0" i="0" u="none" strike="noStrike" cap="none">
                <a:solidFill>
                  <a:schemeClr val="lt1"/>
                </a:solidFill>
                <a:latin typeface="Helvetica Neue"/>
                <a:ea typeface="Helvetica Neue"/>
                <a:cs typeface="Helvetica Neue"/>
                <a:sym typeface="Helvetica Neue"/>
              </a:defRPr>
            </a:lvl4pPr>
            <a:lvl5pPr marL="1798021" marR="0" lvl="4" indent="-4985" algn="l" rtl="0">
              <a:spcBef>
                <a:spcPts val="388"/>
              </a:spcBef>
              <a:buClr>
                <a:schemeClr val="lt1"/>
              </a:buClr>
              <a:buFont typeface="Arial"/>
              <a:buNone/>
              <a:defRPr sz="1941" b="0" i="0" u="none" strike="noStrike" cap="none">
                <a:solidFill>
                  <a:schemeClr val="lt1"/>
                </a:solidFill>
                <a:latin typeface="Helvetica Neue"/>
                <a:ea typeface="Helvetica Neue"/>
                <a:cs typeface="Helvetica Neue"/>
                <a:sym typeface="Helvetica Neue"/>
              </a:defRPr>
            </a:lvl5pPr>
            <a:lvl6pPr marL="2472279" marR="0" lvl="5" indent="-107711" algn="l" rtl="0">
              <a:spcBef>
                <a:spcPts val="388"/>
              </a:spcBef>
              <a:buClr>
                <a:schemeClr val="dk1"/>
              </a:buClr>
              <a:buSzPct val="100000"/>
              <a:buFont typeface="Arial"/>
              <a:buChar char="•"/>
              <a:defRPr sz="1941" b="0" i="0" u="none" strike="noStrike" cap="none">
                <a:solidFill>
                  <a:schemeClr val="dk1"/>
                </a:solidFill>
                <a:latin typeface="Calibri"/>
                <a:ea typeface="Calibri"/>
                <a:cs typeface="Calibri"/>
                <a:sym typeface="Calibri"/>
              </a:defRPr>
            </a:lvl6pPr>
            <a:lvl7pPr marL="2921785" marR="0" lvl="6" indent="-108959" algn="l" rtl="0">
              <a:spcBef>
                <a:spcPts val="388"/>
              </a:spcBef>
              <a:buClr>
                <a:schemeClr val="dk1"/>
              </a:buClr>
              <a:buSzPct val="100000"/>
              <a:buFont typeface="Arial"/>
              <a:buChar char="•"/>
              <a:defRPr sz="1941" b="0" i="0" u="none" strike="noStrike" cap="none">
                <a:solidFill>
                  <a:schemeClr val="dk1"/>
                </a:solidFill>
                <a:latin typeface="Calibri"/>
                <a:ea typeface="Calibri"/>
                <a:cs typeface="Calibri"/>
                <a:sym typeface="Calibri"/>
              </a:defRPr>
            </a:lvl7pPr>
            <a:lvl8pPr marL="3371290" marR="0" lvl="7" indent="-110204" algn="l" rtl="0">
              <a:spcBef>
                <a:spcPts val="388"/>
              </a:spcBef>
              <a:buClr>
                <a:schemeClr val="dk1"/>
              </a:buClr>
              <a:buSzPct val="100000"/>
              <a:buFont typeface="Arial"/>
              <a:buChar char="•"/>
              <a:defRPr sz="1941" b="0" i="0" u="none" strike="noStrike" cap="none">
                <a:solidFill>
                  <a:schemeClr val="dk1"/>
                </a:solidFill>
                <a:latin typeface="Calibri"/>
                <a:ea typeface="Calibri"/>
                <a:cs typeface="Calibri"/>
                <a:sym typeface="Calibri"/>
              </a:defRPr>
            </a:lvl8pPr>
            <a:lvl9pPr marL="3820796" marR="0" lvl="8" indent="-111450" algn="l" rtl="0">
              <a:spcBef>
                <a:spcPts val="388"/>
              </a:spcBef>
              <a:buClr>
                <a:schemeClr val="dk1"/>
              </a:buClr>
              <a:buSzPct val="100000"/>
              <a:buFont typeface="Arial"/>
              <a:buChar char="•"/>
              <a:defRPr sz="1941"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1389857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2_title_w_pictures">
    <p:spTree>
      <p:nvGrpSpPr>
        <p:cNvPr id="1" name="Shape 44"/>
        <p:cNvGrpSpPr/>
        <p:nvPr/>
      </p:nvGrpSpPr>
      <p:grpSpPr>
        <a:xfrm>
          <a:off x="0" y="0"/>
          <a:ext cx="0" cy="0"/>
          <a:chOff x="0" y="0"/>
          <a:chExt cx="0" cy="0"/>
        </a:xfrm>
      </p:grpSpPr>
      <p:cxnSp>
        <p:nvCxnSpPr>
          <p:cNvPr id="47" name="Textbox  47"/>
          <p:cNvCxnSpPr/>
          <p:nvPr/>
        </p:nvCxnSpPr>
        <p:spPr>
          <a:xfrm>
            <a:off x="427039" y="4275701"/>
            <a:ext cx="3277112" cy="0"/>
          </a:xfrm>
          <a:prstGeom prst="straightConnector1">
            <a:avLst/>
          </a:prstGeom>
          <a:noFill/>
          <a:ln w="127000" cap="flat" cmpd="sng">
            <a:solidFill>
              <a:schemeClr val="lt1"/>
            </a:solidFill>
            <a:prstDash val="solid"/>
            <a:round/>
            <a:headEnd type="none" w="med" len="med"/>
            <a:tailEnd type="none" w="med" len="med"/>
          </a:ln>
        </p:spPr>
      </p:cxnSp>
      <p:sp>
        <p:nvSpPr>
          <p:cNvPr id="45" name="Textbox 45"/>
          <p:cNvSpPr txBox="1">
            <a:spLocks noGrp="1"/>
          </p:cNvSpPr>
          <p:nvPr>
            <p:ph type="subTitle" idx="1"/>
          </p:nvPr>
        </p:nvSpPr>
        <p:spPr>
          <a:xfrm>
            <a:off x="336891" y="4437531"/>
            <a:ext cx="4528115" cy="1228949"/>
          </a:xfrm>
          <a:prstGeom prst="rect">
            <a:avLst/>
          </a:prstGeom>
          <a:noFill/>
          <a:ln>
            <a:noFill/>
          </a:ln>
        </p:spPr>
        <p:txBody>
          <a:bodyPr lIns="91425" tIns="91425" rIns="91425" bIns="91425" anchor="t" anchorCtr="0"/>
          <a:lstStyle>
            <a:lvl1pPr marL="0" marR="0" lvl="0" indent="0" algn="l" rtl="0">
              <a:spcBef>
                <a:spcPts val="424"/>
              </a:spcBef>
              <a:buClr>
                <a:srgbClr val="FFFFFF"/>
              </a:buClr>
              <a:buFont typeface="Arial"/>
              <a:buNone/>
              <a:defRPr sz="2118" b="0" i="0" u="none" strike="noStrike" cap="none">
                <a:solidFill>
                  <a:srgbClr val="FFFFFF"/>
                </a:solidFill>
                <a:latin typeface="Helvetica Neue"/>
                <a:ea typeface="Helvetica Neue"/>
                <a:cs typeface="Helvetica Neue"/>
                <a:sym typeface="Helvetica Neue"/>
              </a:defRPr>
            </a:lvl1pPr>
            <a:lvl2pPr marL="449504" marR="0" lvl="1" indent="-1245" algn="ctr" rtl="0">
              <a:spcBef>
                <a:spcPts val="547"/>
              </a:spcBef>
              <a:buClr>
                <a:srgbClr val="888888"/>
              </a:buClr>
              <a:buFont typeface="Arial"/>
              <a:buNone/>
              <a:defRPr sz="2735" b="0" i="0" u="none" strike="noStrike" cap="none">
                <a:solidFill>
                  <a:srgbClr val="888888"/>
                </a:solidFill>
                <a:latin typeface="Helvetica Neue"/>
                <a:ea typeface="Helvetica Neue"/>
                <a:cs typeface="Helvetica Neue"/>
                <a:sym typeface="Helvetica Neue"/>
              </a:defRPr>
            </a:lvl2pPr>
            <a:lvl3pPr marL="899009" marR="0" lvl="2" indent="-2491" algn="ctr" rtl="0">
              <a:spcBef>
                <a:spcPts val="476"/>
              </a:spcBef>
              <a:buClr>
                <a:srgbClr val="888888"/>
              </a:buClr>
              <a:buFont typeface="Arial"/>
              <a:buNone/>
              <a:defRPr sz="2382" b="0" i="0" u="none" strike="noStrike" cap="none">
                <a:solidFill>
                  <a:srgbClr val="888888"/>
                </a:solidFill>
                <a:latin typeface="Helvetica Neue"/>
                <a:ea typeface="Helvetica Neue"/>
                <a:cs typeface="Helvetica Neue"/>
                <a:sym typeface="Helvetica Neue"/>
              </a:defRPr>
            </a:lvl3pPr>
            <a:lvl4pPr marL="1348516" marR="0" lvl="3" indent="-3739" algn="ctr" rtl="0">
              <a:spcBef>
                <a:spcPts val="388"/>
              </a:spcBef>
              <a:buClr>
                <a:srgbClr val="888888"/>
              </a:buClr>
              <a:buFont typeface="Arial"/>
              <a:buNone/>
              <a:defRPr sz="1941" b="0" i="0" u="none" strike="noStrike" cap="none">
                <a:solidFill>
                  <a:srgbClr val="888888"/>
                </a:solidFill>
                <a:latin typeface="Helvetica Neue"/>
                <a:ea typeface="Helvetica Neue"/>
                <a:cs typeface="Helvetica Neue"/>
                <a:sym typeface="Helvetica Neue"/>
              </a:defRPr>
            </a:lvl4pPr>
            <a:lvl5pPr marL="1798021" marR="0" lvl="4" indent="-4985" algn="ctr" rtl="0">
              <a:spcBef>
                <a:spcPts val="388"/>
              </a:spcBef>
              <a:buClr>
                <a:srgbClr val="888888"/>
              </a:buClr>
              <a:buFont typeface="Arial"/>
              <a:buNone/>
              <a:defRPr sz="1941" b="0" i="0" u="none" strike="noStrike" cap="none">
                <a:solidFill>
                  <a:srgbClr val="888888"/>
                </a:solidFill>
                <a:latin typeface="Helvetica Neue"/>
                <a:ea typeface="Helvetica Neue"/>
                <a:cs typeface="Helvetica Neue"/>
                <a:sym typeface="Helvetica Neue"/>
              </a:defRPr>
            </a:lvl5pPr>
            <a:lvl6pPr marL="2247527" marR="0" lvl="5" indent="-6231" algn="ctr" rtl="0">
              <a:spcBef>
                <a:spcPts val="388"/>
              </a:spcBef>
              <a:buClr>
                <a:srgbClr val="888888"/>
              </a:buClr>
              <a:buFont typeface="Arial"/>
              <a:buNone/>
              <a:defRPr sz="1941" b="0" i="0" u="none" strike="noStrike" cap="none">
                <a:solidFill>
                  <a:srgbClr val="888888"/>
                </a:solidFill>
                <a:latin typeface="Calibri"/>
                <a:ea typeface="Calibri"/>
                <a:cs typeface="Calibri"/>
                <a:sym typeface="Calibri"/>
              </a:defRPr>
            </a:lvl6pPr>
            <a:lvl7pPr marL="2697032" marR="0" lvl="6" indent="-7476" algn="ctr" rtl="0">
              <a:spcBef>
                <a:spcPts val="388"/>
              </a:spcBef>
              <a:buClr>
                <a:srgbClr val="888888"/>
              </a:buClr>
              <a:buFont typeface="Arial"/>
              <a:buNone/>
              <a:defRPr sz="1941" b="0" i="0" u="none" strike="noStrike" cap="none">
                <a:solidFill>
                  <a:srgbClr val="888888"/>
                </a:solidFill>
                <a:latin typeface="Calibri"/>
                <a:ea typeface="Calibri"/>
                <a:cs typeface="Calibri"/>
                <a:sym typeface="Calibri"/>
              </a:defRPr>
            </a:lvl7pPr>
            <a:lvl8pPr marL="3146537" marR="0" lvl="7" indent="-8723" algn="ctr" rtl="0">
              <a:spcBef>
                <a:spcPts val="388"/>
              </a:spcBef>
              <a:buClr>
                <a:srgbClr val="888888"/>
              </a:buClr>
              <a:buFont typeface="Arial"/>
              <a:buNone/>
              <a:defRPr sz="1941" b="0" i="0" u="none" strike="noStrike" cap="none">
                <a:solidFill>
                  <a:srgbClr val="888888"/>
                </a:solidFill>
                <a:latin typeface="Calibri"/>
                <a:ea typeface="Calibri"/>
                <a:cs typeface="Calibri"/>
                <a:sym typeface="Calibri"/>
              </a:defRPr>
            </a:lvl8pPr>
            <a:lvl9pPr marL="3596043" marR="0" lvl="8" indent="-9969" algn="ctr" rtl="0">
              <a:spcBef>
                <a:spcPts val="388"/>
              </a:spcBef>
              <a:buClr>
                <a:srgbClr val="888888"/>
              </a:buClr>
              <a:buFont typeface="Arial"/>
              <a:buNone/>
              <a:defRPr sz="1941" b="0" i="0" u="none" strike="noStrike" cap="none">
                <a:solidFill>
                  <a:srgbClr val="888888"/>
                </a:solidFill>
                <a:latin typeface="Calibri"/>
                <a:ea typeface="Calibri"/>
                <a:cs typeface="Calibri"/>
                <a:sym typeface="Calibri"/>
              </a:defRPr>
            </a:lvl9pPr>
          </a:lstStyle>
          <a:p>
            <a:r>
              <a:rPr lang="en-US"/>
              <a:t>Click to edit Master subtitle style</a:t>
            </a:r>
            <a:endParaRPr dirty="0"/>
          </a:p>
        </p:txBody>
      </p:sp>
      <p:sp>
        <p:nvSpPr>
          <p:cNvPr id="48" name="Textbox 48"/>
          <p:cNvSpPr txBox="1">
            <a:spLocks noGrp="1"/>
          </p:cNvSpPr>
          <p:nvPr>
            <p:ph type="body" idx="2"/>
          </p:nvPr>
        </p:nvSpPr>
        <p:spPr>
          <a:xfrm>
            <a:off x="331146" y="3186953"/>
            <a:ext cx="8466490" cy="914400"/>
          </a:xfrm>
          <a:prstGeom prst="rect">
            <a:avLst/>
          </a:prstGeom>
          <a:noFill/>
          <a:ln>
            <a:noFill/>
          </a:ln>
        </p:spPr>
        <p:txBody>
          <a:bodyPr lIns="91425" tIns="91425" rIns="91425" bIns="91425" anchor="t" anchorCtr="0"/>
          <a:lstStyle>
            <a:lvl1pPr marL="0" marR="0" lvl="0" indent="0" algn="l" rtl="0">
              <a:spcBef>
                <a:spcPts val="1200"/>
              </a:spcBef>
              <a:buClr>
                <a:schemeClr val="lt1"/>
              </a:buClr>
              <a:buFont typeface="Arial"/>
              <a:buNone/>
              <a:defRPr sz="6000" b="1" i="0" u="none" strike="noStrike" cap="none">
                <a:solidFill>
                  <a:schemeClr val="lt1"/>
                </a:solidFill>
                <a:latin typeface="Helvetica Neue"/>
                <a:ea typeface="Helvetica Neue"/>
                <a:cs typeface="Helvetica Neue"/>
                <a:sym typeface="Helvetica Neue"/>
              </a:defRPr>
            </a:lvl1pPr>
            <a:lvl2pPr marL="449504" marR="0" lvl="1" indent="-1245" algn="l" rtl="0">
              <a:spcBef>
                <a:spcPts val="547"/>
              </a:spcBef>
              <a:buClr>
                <a:schemeClr val="lt1"/>
              </a:buClr>
              <a:buFont typeface="Arial"/>
              <a:buNone/>
              <a:defRPr sz="2735" b="0" i="0" u="none" strike="noStrike" cap="none">
                <a:solidFill>
                  <a:schemeClr val="lt1"/>
                </a:solidFill>
                <a:latin typeface="Helvetica Neue"/>
                <a:ea typeface="Helvetica Neue"/>
                <a:cs typeface="Helvetica Neue"/>
                <a:sym typeface="Helvetica Neue"/>
              </a:defRPr>
            </a:lvl2pPr>
            <a:lvl3pPr marL="899011" marR="0" lvl="2" indent="-2493" algn="l" rtl="0">
              <a:spcBef>
                <a:spcPts val="476"/>
              </a:spcBef>
              <a:buClr>
                <a:schemeClr val="lt1"/>
              </a:buClr>
              <a:buFont typeface="Arial"/>
              <a:buNone/>
              <a:defRPr sz="2382" b="0" i="0" u="none" strike="noStrike" cap="none">
                <a:solidFill>
                  <a:schemeClr val="lt1"/>
                </a:solidFill>
                <a:latin typeface="Helvetica Neue"/>
                <a:ea typeface="Helvetica Neue"/>
                <a:cs typeface="Helvetica Neue"/>
                <a:sym typeface="Helvetica Neue"/>
              </a:defRPr>
            </a:lvl3pPr>
            <a:lvl4pPr marL="1348516" marR="0" lvl="3" indent="-3739" algn="l" rtl="0">
              <a:spcBef>
                <a:spcPts val="388"/>
              </a:spcBef>
              <a:buClr>
                <a:schemeClr val="lt1"/>
              </a:buClr>
              <a:buFont typeface="Arial"/>
              <a:buNone/>
              <a:defRPr sz="1941" b="0" i="0" u="none" strike="noStrike" cap="none">
                <a:solidFill>
                  <a:schemeClr val="lt1"/>
                </a:solidFill>
                <a:latin typeface="Helvetica Neue"/>
                <a:ea typeface="Helvetica Neue"/>
                <a:cs typeface="Helvetica Neue"/>
                <a:sym typeface="Helvetica Neue"/>
              </a:defRPr>
            </a:lvl4pPr>
            <a:lvl5pPr marL="1798021" marR="0" lvl="4" indent="-4985" algn="l" rtl="0">
              <a:spcBef>
                <a:spcPts val="388"/>
              </a:spcBef>
              <a:buClr>
                <a:schemeClr val="lt1"/>
              </a:buClr>
              <a:buFont typeface="Arial"/>
              <a:buNone/>
              <a:defRPr sz="1941" b="0" i="0" u="none" strike="noStrike" cap="none">
                <a:solidFill>
                  <a:schemeClr val="lt1"/>
                </a:solidFill>
                <a:latin typeface="Helvetica Neue"/>
                <a:ea typeface="Helvetica Neue"/>
                <a:cs typeface="Helvetica Neue"/>
                <a:sym typeface="Helvetica Neue"/>
              </a:defRPr>
            </a:lvl5pPr>
            <a:lvl6pPr marL="2472279" marR="0" lvl="5" indent="-107711" algn="l" rtl="0">
              <a:spcBef>
                <a:spcPts val="388"/>
              </a:spcBef>
              <a:buClr>
                <a:schemeClr val="dk1"/>
              </a:buClr>
              <a:buSzPct val="100000"/>
              <a:buFont typeface="Arial"/>
              <a:buChar char="•"/>
              <a:defRPr sz="1941" b="0" i="0" u="none" strike="noStrike" cap="none">
                <a:solidFill>
                  <a:schemeClr val="dk1"/>
                </a:solidFill>
                <a:latin typeface="Calibri"/>
                <a:ea typeface="Calibri"/>
                <a:cs typeface="Calibri"/>
                <a:sym typeface="Calibri"/>
              </a:defRPr>
            </a:lvl6pPr>
            <a:lvl7pPr marL="2921785" marR="0" lvl="6" indent="-108959" algn="l" rtl="0">
              <a:spcBef>
                <a:spcPts val="388"/>
              </a:spcBef>
              <a:buClr>
                <a:schemeClr val="dk1"/>
              </a:buClr>
              <a:buSzPct val="100000"/>
              <a:buFont typeface="Arial"/>
              <a:buChar char="•"/>
              <a:defRPr sz="1941" b="0" i="0" u="none" strike="noStrike" cap="none">
                <a:solidFill>
                  <a:schemeClr val="dk1"/>
                </a:solidFill>
                <a:latin typeface="Calibri"/>
                <a:ea typeface="Calibri"/>
                <a:cs typeface="Calibri"/>
                <a:sym typeface="Calibri"/>
              </a:defRPr>
            </a:lvl7pPr>
            <a:lvl8pPr marL="3371290" marR="0" lvl="7" indent="-110204" algn="l" rtl="0">
              <a:spcBef>
                <a:spcPts val="388"/>
              </a:spcBef>
              <a:buClr>
                <a:schemeClr val="dk1"/>
              </a:buClr>
              <a:buSzPct val="100000"/>
              <a:buFont typeface="Arial"/>
              <a:buChar char="•"/>
              <a:defRPr sz="1941" b="0" i="0" u="none" strike="noStrike" cap="none">
                <a:solidFill>
                  <a:schemeClr val="dk1"/>
                </a:solidFill>
                <a:latin typeface="Calibri"/>
                <a:ea typeface="Calibri"/>
                <a:cs typeface="Calibri"/>
                <a:sym typeface="Calibri"/>
              </a:defRPr>
            </a:lvl8pPr>
            <a:lvl9pPr marL="3820796" marR="0" lvl="8" indent="-111450" algn="l" rtl="0">
              <a:spcBef>
                <a:spcPts val="388"/>
              </a:spcBef>
              <a:buClr>
                <a:schemeClr val="dk1"/>
              </a:buClr>
              <a:buSzPct val="100000"/>
              <a:buFont typeface="Arial"/>
              <a:buChar char="•"/>
              <a:defRPr sz="1941"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2635172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1">
    <p:spTree>
      <p:nvGrpSpPr>
        <p:cNvPr id="1" name="Shape 81"/>
        <p:cNvGrpSpPr/>
        <p:nvPr/>
      </p:nvGrpSpPr>
      <p:grpSpPr>
        <a:xfrm>
          <a:off x="0" y="0"/>
          <a:ext cx="0" cy="0"/>
          <a:chOff x="0" y="0"/>
          <a:chExt cx="0" cy="0"/>
        </a:xfrm>
      </p:grpSpPr>
      <p:sp>
        <p:nvSpPr>
          <p:cNvPr id="2" name="Title 1"/>
          <p:cNvSpPr>
            <a:spLocks noGrp="1"/>
          </p:cNvSpPr>
          <p:nvPr>
            <p:ph type="title"/>
          </p:nvPr>
        </p:nvSpPr>
        <p:spPr>
          <a:xfrm>
            <a:off x="0" y="334950"/>
            <a:ext cx="9144000" cy="719821"/>
          </a:xfrm>
        </p:spPr>
        <p:txBody>
          <a:bodyPr>
            <a:normAutofit/>
          </a:bodyPr>
          <a:lstStyle>
            <a:lvl1pPr>
              <a:spcBef>
                <a:spcPts val="551"/>
              </a:spcBef>
              <a:defRPr sz="3177" b="0">
                <a:solidFill>
                  <a:srgbClr val="002060"/>
                </a:solidFill>
                <a:latin typeface="Arial" pitchFamily="34" charset="0"/>
                <a:cs typeface="Arial" pitchFamily="34" charset="0"/>
              </a:defRPr>
            </a:lvl1pPr>
          </a:lstStyle>
          <a:p>
            <a:r>
              <a:rPr lang="en-US"/>
              <a:t>Click to edit Master title style</a:t>
            </a:r>
            <a:endParaRPr lang="en-US" dirty="0"/>
          </a:p>
        </p:txBody>
      </p:sp>
      <p:sp>
        <p:nvSpPr>
          <p:cNvPr id="6" name="Content Placeholder 5"/>
          <p:cNvSpPr>
            <a:spLocks noGrp="1"/>
          </p:cNvSpPr>
          <p:nvPr>
            <p:ph sz="quarter" idx="10"/>
          </p:nvPr>
        </p:nvSpPr>
        <p:spPr>
          <a:xfrm>
            <a:off x="106893" y="1705847"/>
            <a:ext cx="8912897" cy="2063887"/>
          </a:xfrm>
        </p:spPr>
        <p:txBody>
          <a:bodyPr>
            <a:normAutofit/>
          </a:bodyPr>
          <a:lstStyle>
            <a:lvl1pPr marL="403433" indent="-403433">
              <a:spcBef>
                <a:spcPts val="551"/>
              </a:spcBef>
              <a:buClr>
                <a:srgbClr val="4E4E4E"/>
              </a:buClr>
              <a:buFont typeface="Arial" pitchFamily="34" charset="0"/>
              <a:buChar char="•"/>
              <a:defRPr sz="2471">
                <a:solidFill>
                  <a:schemeClr val="tx1"/>
                </a:solidFill>
                <a:latin typeface="Arial" pitchFamily="34" charset="0"/>
                <a:cs typeface="Arial" pitchFamily="34" charset="0"/>
              </a:defRPr>
            </a:lvl1pPr>
            <a:lvl2pPr marL="851692" indent="-403433">
              <a:spcBef>
                <a:spcPts val="551"/>
              </a:spcBef>
              <a:buClr>
                <a:srgbClr val="4E4E4E"/>
              </a:buClr>
              <a:buFont typeface="Arial" pitchFamily="34" charset="0"/>
              <a:buChar char="–"/>
              <a:defRPr sz="2294">
                <a:solidFill>
                  <a:schemeClr val="tx1"/>
                </a:solidFill>
                <a:latin typeface="Arial" pitchFamily="34" charset="0"/>
                <a:cs typeface="Arial" pitchFamily="34" charset="0"/>
              </a:defRPr>
            </a:lvl2pPr>
            <a:lvl3pPr marL="1299952" indent="-403433">
              <a:spcBef>
                <a:spcPts val="551"/>
              </a:spcBef>
              <a:buClr>
                <a:srgbClr val="4E4E4E"/>
              </a:buClr>
              <a:buFont typeface="Wingdings" pitchFamily="2" charset="2"/>
              <a:buChar char="§"/>
              <a:defRPr sz="2118">
                <a:solidFill>
                  <a:schemeClr val="tx1"/>
                </a:solidFill>
                <a:latin typeface="Arial" pitchFamily="34" charset="0"/>
                <a:cs typeface="Arial" pitchFamily="34" charset="0"/>
              </a:defRPr>
            </a:lvl3pPr>
            <a:lvl4pPr marL="1647353" indent="-302575">
              <a:spcBef>
                <a:spcPts val="551"/>
              </a:spcBef>
              <a:buClr>
                <a:srgbClr val="4E4E4E"/>
              </a:buClr>
              <a:buFont typeface="Wingdings" pitchFamily="2" charset="2"/>
              <a:buChar char="q"/>
              <a:defRPr sz="1765">
                <a:solidFill>
                  <a:schemeClr val="tx1"/>
                </a:solidFill>
                <a:latin typeface="Arial" pitchFamily="34" charset="0"/>
                <a:cs typeface="Arial" pitchFamily="34" charset="0"/>
              </a:defRPr>
            </a:lvl4pPr>
            <a:lvl5pPr marL="2095612" indent="-302575">
              <a:spcBef>
                <a:spcPts val="551"/>
              </a:spcBef>
              <a:buClr>
                <a:srgbClr val="4E4E4E"/>
              </a:buClr>
              <a:buFont typeface="Arial" pitchFamily="34" charset="0"/>
              <a:buChar char="•"/>
              <a:defRPr>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915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Figure+Caption">
    <p:spTree>
      <p:nvGrpSpPr>
        <p:cNvPr id="1" name="Shape 81"/>
        <p:cNvGrpSpPr/>
        <p:nvPr/>
      </p:nvGrpSpPr>
      <p:grpSpPr>
        <a:xfrm>
          <a:off x="0" y="0"/>
          <a:ext cx="0" cy="0"/>
          <a:chOff x="0" y="0"/>
          <a:chExt cx="0" cy="0"/>
        </a:xfrm>
      </p:grpSpPr>
      <p:pic>
        <p:nvPicPr>
          <p:cNvPr id="89" name="Textbox 89" descr="MacLearn_logo_reverse.png"/>
          <p:cNvPicPr preferRelativeResize="0"/>
          <p:nvPr/>
        </p:nvPicPr>
        <p:blipFill rotWithShape="1">
          <a:blip r:embed="rId2">
            <a:alphaModFix/>
          </a:blip>
          <a:srcRect/>
          <a:stretch/>
        </p:blipFill>
        <p:spPr>
          <a:xfrm>
            <a:off x="51953" y="103727"/>
            <a:ext cx="1385455" cy="413141"/>
          </a:xfrm>
          <a:prstGeom prst="rect">
            <a:avLst/>
          </a:prstGeom>
          <a:noFill/>
          <a:ln>
            <a:noFill/>
          </a:ln>
        </p:spPr>
      </p:pic>
      <p:sp>
        <p:nvSpPr>
          <p:cNvPr id="4" name="Title 1"/>
          <p:cNvSpPr>
            <a:spLocks noGrp="1"/>
          </p:cNvSpPr>
          <p:nvPr>
            <p:ph type="title"/>
          </p:nvPr>
        </p:nvSpPr>
        <p:spPr>
          <a:xfrm>
            <a:off x="4480" y="339011"/>
            <a:ext cx="9139520" cy="870984"/>
          </a:xfrm>
        </p:spPr>
        <p:txBody>
          <a:bodyPr/>
          <a:lstStyle>
            <a:lvl1pPr>
              <a:spcBef>
                <a:spcPts val="551"/>
              </a:spcBef>
              <a:defRPr sz="3177" b="0">
                <a:solidFill>
                  <a:srgbClr val="002060"/>
                </a:solidFill>
                <a:latin typeface="Arial" pitchFamily="34" charset="0"/>
                <a:cs typeface="Arial" pitchFamily="34" charset="0"/>
              </a:defRPr>
            </a:lvl1pPr>
          </a:lstStyle>
          <a:p>
            <a:r>
              <a:rPr lang="en-US"/>
              <a:t>Click to edit Master title style</a:t>
            </a:r>
            <a:endParaRPr lang="en-US" dirty="0"/>
          </a:p>
        </p:txBody>
      </p:sp>
      <p:sp>
        <p:nvSpPr>
          <p:cNvPr id="5" name="Content Placeholder 5"/>
          <p:cNvSpPr>
            <a:spLocks noGrp="1"/>
          </p:cNvSpPr>
          <p:nvPr>
            <p:ph sz="quarter" idx="10"/>
          </p:nvPr>
        </p:nvSpPr>
        <p:spPr>
          <a:xfrm>
            <a:off x="124210" y="1862223"/>
            <a:ext cx="8912897" cy="2562056"/>
          </a:xfrm>
        </p:spPr>
        <p:txBody>
          <a:bodyPr/>
          <a:lstStyle>
            <a:lvl1pPr marL="403433" indent="-403433">
              <a:spcBef>
                <a:spcPts val="551"/>
              </a:spcBef>
              <a:buClr>
                <a:srgbClr val="4E4E4E"/>
              </a:buClr>
              <a:buFont typeface="Arial" pitchFamily="34" charset="0"/>
              <a:buChar char="•"/>
              <a:defRPr sz="2471">
                <a:solidFill>
                  <a:schemeClr val="tx1"/>
                </a:solidFill>
                <a:latin typeface="Arial" pitchFamily="34" charset="0"/>
                <a:cs typeface="Arial" pitchFamily="34" charset="0"/>
              </a:defRPr>
            </a:lvl1pPr>
            <a:lvl2pPr marL="851692" indent="-403433">
              <a:spcBef>
                <a:spcPts val="551"/>
              </a:spcBef>
              <a:buClr>
                <a:srgbClr val="4E4E4E"/>
              </a:buClr>
              <a:buFont typeface="Arial" pitchFamily="34" charset="0"/>
              <a:buChar char="–"/>
              <a:defRPr sz="2294">
                <a:solidFill>
                  <a:schemeClr val="tx1"/>
                </a:solidFill>
                <a:latin typeface="Arial" pitchFamily="34" charset="0"/>
                <a:cs typeface="Arial" pitchFamily="34" charset="0"/>
              </a:defRPr>
            </a:lvl2pPr>
            <a:lvl3pPr marL="1299952" indent="-403433">
              <a:spcBef>
                <a:spcPts val="551"/>
              </a:spcBef>
              <a:buClr>
                <a:srgbClr val="4E4E4E"/>
              </a:buClr>
              <a:buFont typeface="Wingdings" pitchFamily="2" charset="2"/>
              <a:buChar char="§"/>
              <a:defRPr sz="2118">
                <a:solidFill>
                  <a:schemeClr val="tx1"/>
                </a:solidFill>
                <a:latin typeface="Arial" pitchFamily="34" charset="0"/>
                <a:cs typeface="Arial" pitchFamily="34" charset="0"/>
              </a:defRPr>
            </a:lvl3pPr>
            <a:lvl4pPr marL="1647353" indent="-302575">
              <a:spcBef>
                <a:spcPts val="551"/>
              </a:spcBef>
              <a:buClr>
                <a:srgbClr val="4E4E4E"/>
              </a:buClr>
              <a:buFont typeface="Wingdings" pitchFamily="2" charset="2"/>
              <a:buChar char="q"/>
              <a:defRPr sz="1765">
                <a:solidFill>
                  <a:schemeClr val="tx1"/>
                </a:solidFill>
                <a:latin typeface="Arial" pitchFamily="34" charset="0"/>
                <a:cs typeface="Arial" pitchFamily="34" charset="0"/>
              </a:defRPr>
            </a:lvl4pPr>
            <a:lvl5pPr marL="2095612" indent="-302575">
              <a:spcBef>
                <a:spcPts val="551"/>
              </a:spcBef>
              <a:buClr>
                <a:srgbClr val="4E4E4E"/>
              </a:buClr>
              <a:buFont typeface="Arial" pitchFamily="34" charset="0"/>
              <a:buChar char="•"/>
              <a:defRPr>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1"/>
          </p:nvPr>
        </p:nvSpPr>
        <p:spPr>
          <a:xfrm>
            <a:off x="173182" y="4588810"/>
            <a:ext cx="2874818" cy="1865779"/>
          </a:xfrm>
        </p:spPr>
        <p:txBody>
          <a:bodyPr/>
          <a:lstStyle/>
          <a:p>
            <a:r>
              <a:rPr lang="en-US"/>
              <a:t>Click icon to add picture</a:t>
            </a:r>
            <a:endParaRPr lang="en-US" dirty="0"/>
          </a:p>
        </p:txBody>
      </p:sp>
      <p:sp>
        <p:nvSpPr>
          <p:cNvPr id="7" name="Picture Placeholder 6"/>
          <p:cNvSpPr>
            <a:spLocks noGrp="1"/>
          </p:cNvSpPr>
          <p:nvPr>
            <p:ph type="pic" sz="quarter" idx="12"/>
          </p:nvPr>
        </p:nvSpPr>
        <p:spPr>
          <a:xfrm>
            <a:off x="5663046" y="4790514"/>
            <a:ext cx="2840182" cy="1664074"/>
          </a:xfrm>
        </p:spPr>
        <p:txBody>
          <a:bodyPr/>
          <a:lstStyle/>
          <a:p>
            <a:r>
              <a:rPr lang="en-US"/>
              <a:t>Click icon to add picture</a:t>
            </a:r>
            <a:endParaRPr lang="en-US" dirty="0"/>
          </a:p>
        </p:txBody>
      </p:sp>
    </p:spTree>
    <p:extLst>
      <p:ext uri="{BB962C8B-B14F-4D97-AF65-F5344CB8AC3E}">
        <p14:creationId xmlns:p14="http://schemas.microsoft.com/office/powerpoint/2010/main" val="35185437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Part Opener">
    <p:bg>
      <p:bgPr>
        <a:gradFill>
          <a:gsLst>
            <a:gs pos="0">
              <a:srgbClr val="192E47"/>
            </a:gs>
            <a:gs pos="100000">
              <a:srgbClr val="515B6F"/>
            </a:gs>
          </a:gsLst>
          <a:lin ang="3000000" scaled="0"/>
        </a:gradFill>
        <a:effectLst/>
      </p:bgPr>
    </p:bg>
    <p:spTree>
      <p:nvGrpSpPr>
        <p:cNvPr id="1" name="Shape 269"/>
        <p:cNvGrpSpPr/>
        <p:nvPr/>
      </p:nvGrpSpPr>
      <p:grpSpPr>
        <a:xfrm>
          <a:off x="0" y="0"/>
          <a:ext cx="0" cy="0"/>
          <a:chOff x="0" y="0"/>
          <a:chExt cx="0" cy="0"/>
        </a:xfrm>
      </p:grpSpPr>
      <p:sp>
        <p:nvSpPr>
          <p:cNvPr id="2" name="Title 1"/>
          <p:cNvSpPr>
            <a:spLocks noGrp="1"/>
          </p:cNvSpPr>
          <p:nvPr>
            <p:ph type="title"/>
          </p:nvPr>
        </p:nvSpPr>
        <p:spPr>
          <a:xfrm>
            <a:off x="3587750" y="3219544"/>
            <a:ext cx="5556250" cy="1143000"/>
          </a:xfrm>
        </p:spPr>
        <p:txBody>
          <a:bodyPr/>
          <a:lstStyle>
            <a:lvl1pPr>
              <a:defRPr sz="3177" b="0"/>
            </a:lvl1pPr>
          </a:lstStyle>
          <a:p>
            <a:r>
              <a:rPr lang="en-US"/>
              <a:t>Click to edit Master title style</a:t>
            </a:r>
            <a:endParaRPr lang="en-US" dirty="0"/>
          </a:p>
        </p:txBody>
      </p:sp>
      <p:sp>
        <p:nvSpPr>
          <p:cNvPr id="4" name="Content Placeholder 3"/>
          <p:cNvSpPr>
            <a:spLocks noGrp="1"/>
          </p:cNvSpPr>
          <p:nvPr>
            <p:ph sz="quarter" idx="10"/>
          </p:nvPr>
        </p:nvSpPr>
        <p:spPr>
          <a:xfrm>
            <a:off x="7231786" y="888067"/>
            <a:ext cx="1095374" cy="1196228"/>
          </a:xfrm>
        </p:spPr>
        <p:txBody>
          <a:bodyPr wrap="none" lIns="0" tIns="0" rIns="0" bIns="0" anchor="ctr" anchorCtr="0"/>
          <a:lstStyle>
            <a:lvl1pPr algn="ctr">
              <a:defRPr sz="8824" b="1"/>
            </a:lvl1pPr>
          </a:lstStyle>
          <a:p>
            <a:pPr lvl="0"/>
            <a:r>
              <a:rPr lang="en-US"/>
              <a:t>Click to edit Master text styles</a:t>
            </a:r>
          </a:p>
        </p:txBody>
      </p:sp>
      <p:sp>
        <p:nvSpPr>
          <p:cNvPr id="6" name="Picture Placeholder 5"/>
          <p:cNvSpPr>
            <a:spLocks noGrp="1"/>
          </p:cNvSpPr>
          <p:nvPr>
            <p:ph type="pic" sz="quarter" idx="11"/>
          </p:nvPr>
        </p:nvSpPr>
        <p:spPr>
          <a:xfrm>
            <a:off x="138547" y="1694891"/>
            <a:ext cx="3449204" cy="4531379"/>
          </a:xfrm>
        </p:spPr>
        <p:txBody>
          <a:bodyPr/>
          <a:lstStyle/>
          <a:p>
            <a:r>
              <a:rPr lang="en-US"/>
              <a:t>Click icon to add picture</a:t>
            </a:r>
            <a:endParaRPr lang="en-US" dirty="0"/>
          </a:p>
        </p:txBody>
      </p:sp>
      <p:sp>
        <p:nvSpPr>
          <p:cNvPr id="5" name="Half Frame 4">
            <a:extLst>
              <a:ext uri="{FF2B5EF4-FFF2-40B4-BE49-F238E27FC236}">
                <a16:creationId xmlns:a16="http://schemas.microsoft.com/office/drawing/2014/main" id="{D339AEC4-477A-4D24-9EA1-57F5E139782F}"/>
              </a:ext>
            </a:extLst>
          </p:cNvPr>
          <p:cNvSpPr/>
          <p:nvPr/>
        </p:nvSpPr>
        <p:spPr>
          <a:xfrm rot="16200000">
            <a:off x="7046300" y="652433"/>
            <a:ext cx="1618450" cy="1667494"/>
          </a:xfrm>
          <a:prstGeom prst="halfFrame">
            <a:avLst>
              <a:gd name="adj1" fmla="val 10484"/>
              <a:gd name="adj2" fmla="val 10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a:solidFill>
                <a:schemeClr val="tx1"/>
              </a:solidFill>
            </a:endParaRPr>
          </a:p>
        </p:txBody>
      </p:sp>
      <p:sp>
        <p:nvSpPr>
          <p:cNvPr id="7" name="Rectangle 6">
            <a:extLst>
              <a:ext uri="{FF2B5EF4-FFF2-40B4-BE49-F238E27FC236}">
                <a16:creationId xmlns:a16="http://schemas.microsoft.com/office/drawing/2014/main" id="{EAD4E207-BD84-4C06-9E41-7F9DBB60C4BC}"/>
              </a:ext>
            </a:extLst>
          </p:cNvPr>
          <p:cNvSpPr/>
          <p:nvPr/>
        </p:nvSpPr>
        <p:spPr>
          <a:xfrm>
            <a:off x="6464562" y="6226270"/>
            <a:ext cx="2629822" cy="336695"/>
          </a:xfrm>
          <a:prstGeom prst="rect">
            <a:avLst/>
          </a:prstGeom>
        </p:spPr>
        <p:txBody>
          <a:bodyPr wrap="none">
            <a:spAutoFit/>
          </a:bodyPr>
          <a:lstStyle/>
          <a:p>
            <a:r>
              <a:rPr lang="en-US" sz="1588" dirty="0">
                <a:solidFill>
                  <a:schemeClr val="bg1"/>
                </a:solidFill>
              </a:rPr>
              <a:t>Revised by Vitaly Terekhov</a:t>
            </a:r>
          </a:p>
        </p:txBody>
      </p:sp>
    </p:spTree>
    <p:custDataLst>
      <p:tags r:id="rId1"/>
    </p:custDataLst>
    <p:extLst>
      <p:ext uri="{BB962C8B-B14F-4D97-AF65-F5344CB8AC3E}">
        <p14:creationId xmlns:p14="http://schemas.microsoft.com/office/powerpoint/2010/main" val="11567892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pic>
        <p:nvPicPr>
          <p:cNvPr id="14" name="Textbox 14" descr="MacLearn_logo_reverse.png"/>
          <p:cNvPicPr preferRelativeResize="0"/>
          <p:nvPr/>
        </p:nvPicPr>
        <p:blipFill rotWithShape="1">
          <a:blip r:embed="rId8">
            <a:alphaModFix/>
          </a:blip>
          <a:srcRect/>
          <a:stretch/>
        </p:blipFill>
        <p:spPr>
          <a:xfrm>
            <a:off x="207819" y="191976"/>
            <a:ext cx="1385455" cy="413141"/>
          </a:xfrm>
          <a:prstGeom prst="rect">
            <a:avLst/>
          </a:prstGeom>
          <a:noFill/>
          <a:ln>
            <a:noFill/>
          </a:ln>
        </p:spPr>
      </p:pic>
      <p:sp>
        <p:nvSpPr>
          <p:cNvPr id="15" name="Textbox 10"/>
          <p:cNvSpPr txBox="1">
            <a:spLocks noGrp="1"/>
          </p:cNvSpPr>
          <p:nvPr>
            <p:ph type="title"/>
          </p:nvPr>
        </p:nvSpPr>
        <p:spPr>
          <a:xfrm>
            <a:off x="2417798" y="274638"/>
            <a:ext cx="6269000" cy="11430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Helvetica Neue"/>
              <a:buNone/>
              <a:defRPr sz="4900" b="1" i="0" u="none" strike="noStrike" cap="none">
                <a:solidFill>
                  <a:schemeClr val="lt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Textbox 11"/>
          <p:cNvSpPr txBox="1">
            <a:spLocks noGrp="1"/>
          </p:cNvSpPr>
          <p:nvPr>
            <p:ph type="body" idx="1"/>
          </p:nvPr>
        </p:nvSpPr>
        <p:spPr>
          <a:xfrm>
            <a:off x="457201" y="1600201"/>
            <a:ext cx="8229599" cy="4525963"/>
          </a:xfrm>
          <a:prstGeom prst="rect">
            <a:avLst/>
          </a:prstGeom>
          <a:noFill/>
          <a:ln>
            <a:noFill/>
          </a:ln>
        </p:spPr>
        <p:txBody>
          <a:bodyPr lIns="91425" tIns="91425" rIns="91425" bIns="91425" anchor="t" anchorCtr="0"/>
          <a:lstStyle>
            <a:lvl1pPr marL="0" marR="0" lvl="0" indent="0" algn="l" rtl="0">
              <a:spcBef>
                <a:spcPts val="720"/>
              </a:spcBef>
              <a:buClr>
                <a:schemeClr val="lt1"/>
              </a:buClr>
              <a:buFont typeface="Arial"/>
              <a:buNone/>
              <a:defRPr sz="3600" b="0" i="0" u="none" strike="noStrike" cap="none">
                <a:solidFill>
                  <a:schemeClr val="lt1"/>
                </a:solidFill>
                <a:latin typeface="Helvetica Neue"/>
                <a:ea typeface="Helvetica Neue"/>
                <a:cs typeface="Helvetica Neue"/>
                <a:sym typeface="Helvetica Neue"/>
              </a:defRPr>
            </a:lvl1pPr>
            <a:lvl2pPr marL="509411" marR="0" lvl="1" indent="-1411" algn="l" rtl="0">
              <a:spcBef>
                <a:spcPts val="620"/>
              </a:spcBef>
              <a:buClr>
                <a:schemeClr val="lt1"/>
              </a:buClr>
              <a:buFont typeface="Arial"/>
              <a:buNone/>
              <a:defRPr sz="3100" b="0" i="0" u="none" strike="noStrike" cap="none">
                <a:solidFill>
                  <a:schemeClr val="lt1"/>
                </a:solidFill>
                <a:latin typeface="Helvetica Neue"/>
                <a:ea typeface="Helvetica Neue"/>
                <a:cs typeface="Helvetica Neue"/>
                <a:sym typeface="Helvetica Neue"/>
              </a:defRPr>
            </a:lvl2pPr>
            <a:lvl3pPr marL="1018825" marR="0" lvl="2" indent="-2825" algn="l" rtl="0">
              <a:spcBef>
                <a:spcPts val="540"/>
              </a:spcBef>
              <a:buClr>
                <a:schemeClr val="lt1"/>
              </a:buClr>
              <a:buFont typeface="Arial"/>
              <a:buNone/>
              <a:defRPr sz="2700" b="0" i="0" u="none" strike="noStrike" cap="none">
                <a:solidFill>
                  <a:schemeClr val="lt1"/>
                </a:solidFill>
                <a:latin typeface="Helvetica Neue"/>
                <a:ea typeface="Helvetica Neue"/>
                <a:cs typeface="Helvetica Neue"/>
                <a:sym typeface="Helvetica Neue"/>
              </a:defRPr>
            </a:lvl3pPr>
            <a:lvl4pPr marL="1528237" marR="0" lvl="3" indent="-4237" algn="l"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4pPr>
            <a:lvl5pPr marL="2037649" marR="0" lvl="4" indent="-5649" algn="l" rtl="0">
              <a:spcBef>
                <a:spcPts val="440"/>
              </a:spcBef>
              <a:buClr>
                <a:schemeClr val="lt1"/>
              </a:buClr>
              <a:buFont typeface="Arial"/>
              <a:buNone/>
              <a:defRPr sz="2200" b="0" i="0" u="none" strike="noStrike" cap="none">
                <a:solidFill>
                  <a:schemeClr val="lt1"/>
                </a:solidFill>
                <a:latin typeface="Helvetica Neue"/>
                <a:ea typeface="Helvetica Neue"/>
                <a:cs typeface="Helvetica Neue"/>
                <a:sym typeface="Helvetica Neue"/>
              </a:defRPr>
            </a:lvl5pPr>
            <a:lvl6pPr marL="2801767" marR="0" lvl="5" indent="-122066"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6pPr>
            <a:lvl7pPr marL="3311180" marR="0" lvl="6" indent="-123480"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7pPr>
            <a:lvl8pPr marL="3820592" marR="0" lvl="7" indent="-124891"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8pPr>
            <a:lvl9pPr marL="4330004" marR="0" lvl="8" indent="-126303" algn="l" rtl="0">
              <a:spcBef>
                <a:spcPts val="440"/>
              </a:spcBef>
              <a:buClr>
                <a:schemeClr val="dk1"/>
              </a:buClr>
              <a:buSzPct val="100000"/>
              <a:buFont typeface="Arial"/>
              <a:buChar char="•"/>
              <a:defRPr sz="2200" b="0" i="0" u="none" strike="noStrike" cap="none">
                <a:solidFill>
                  <a:schemeClr val="dk1"/>
                </a:solidFill>
                <a:latin typeface="Calibri"/>
                <a:ea typeface="Calibri"/>
                <a:cs typeface="Calibri"/>
                <a:sym typeface="Calibri"/>
              </a:defRPr>
            </a:lvl9pPr>
          </a:lstStyle>
          <a:p>
            <a:endParaRPr dirty="0"/>
          </a:p>
        </p:txBody>
      </p:sp>
      <p:sp>
        <p:nvSpPr>
          <p:cNvPr id="5" name="Rectangle 4">
            <a:extLst>
              <a:ext uri="{FF2B5EF4-FFF2-40B4-BE49-F238E27FC236}">
                <a16:creationId xmlns:a16="http://schemas.microsoft.com/office/drawing/2014/main" id="{1BED2A51-21A1-42D9-B005-314CCDB2417A}"/>
              </a:ext>
            </a:extLst>
          </p:cNvPr>
          <p:cNvSpPr/>
          <p:nvPr/>
        </p:nvSpPr>
        <p:spPr>
          <a:xfrm>
            <a:off x="3595255" y="6530807"/>
            <a:ext cx="5548745" cy="336695"/>
          </a:xfrm>
          <a:prstGeom prst="rect">
            <a:avLst/>
          </a:prstGeom>
        </p:spPr>
        <p:txBody>
          <a:bodyPr wrap="square">
            <a:spAutoFit/>
          </a:bodyPr>
          <a:lstStyle/>
          <a:p>
            <a:pPr algn="r"/>
            <a:r>
              <a:rPr lang="en-US" sz="1588" dirty="0">
                <a:solidFill>
                  <a:schemeClr val="bg1"/>
                </a:solidFill>
              </a:rPr>
              <a:t>Krugman, </a:t>
            </a:r>
            <a:r>
              <a:rPr lang="en-US" sz="1588" i="1" dirty="0">
                <a:solidFill>
                  <a:schemeClr val="bg1"/>
                </a:solidFill>
              </a:rPr>
              <a:t>Economics</a:t>
            </a:r>
            <a:r>
              <a:rPr lang="en-US" sz="1588" dirty="0">
                <a:solidFill>
                  <a:schemeClr val="bg1"/>
                </a:solidFill>
              </a:rPr>
              <a:t>, 6e, © 2020 Worth Publishers</a:t>
            </a:r>
          </a:p>
        </p:txBody>
      </p:sp>
      <p:sp>
        <p:nvSpPr>
          <p:cNvPr id="7" name="Google Shape;21;p3">
            <a:extLst>
              <a:ext uri="{FF2B5EF4-FFF2-40B4-BE49-F238E27FC236}">
                <a16:creationId xmlns:a16="http://schemas.microsoft.com/office/drawing/2014/main" id="{F29E1933-40A3-4B7B-900D-61FE1B1993B9}"/>
              </a:ext>
            </a:extLst>
          </p:cNvPr>
          <p:cNvSpPr/>
          <p:nvPr/>
        </p:nvSpPr>
        <p:spPr>
          <a:xfrm>
            <a:off x="1" y="6506784"/>
            <a:ext cx="9143999" cy="351216"/>
          </a:xfrm>
          <a:prstGeom prst="rect">
            <a:avLst/>
          </a:prstGeom>
          <a:gradFill>
            <a:gsLst>
              <a:gs pos="0">
                <a:srgbClr val="192E47"/>
              </a:gs>
              <a:gs pos="100000">
                <a:srgbClr val="515B6F"/>
              </a:gs>
            </a:gsLst>
            <a:lin ang="3000000" scaled="0"/>
          </a:gradFill>
          <a:ln>
            <a:noFill/>
          </a:ln>
        </p:spPr>
        <p:txBody>
          <a:bodyPr spcFirstLastPara="1" wrap="square" lIns="89890" tIns="44934" rIns="89890" bIns="44934"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1765" b="0" i="0" u="none" strike="noStrike" cap="none">
              <a:solidFill>
                <a:schemeClr val="lt1"/>
              </a:solidFill>
              <a:latin typeface="Calibri"/>
              <a:ea typeface="Calibri"/>
              <a:cs typeface="Calibri"/>
              <a:sym typeface="Calibri"/>
            </a:endParaRPr>
          </a:p>
        </p:txBody>
      </p:sp>
      <p:sp>
        <p:nvSpPr>
          <p:cNvPr id="8" name="Rectangle 7">
            <a:extLst>
              <a:ext uri="{FF2B5EF4-FFF2-40B4-BE49-F238E27FC236}">
                <a16:creationId xmlns:a16="http://schemas.microsoft.com/office/drawing/2014/main" id="{D71AA27C-287D-40B4-97BD-D01D3FBEEC50}"/>
              </a:ext>
            </a:extLst>
          </p:cNvPr>
          <p:cNvSpPr/>
          <p:nvPr/>
        </p:nvSpPr>
        <p:spPr>
          <a:xfrm>
            <a:off x="0" y="6530807"/>
            <a:ext cx="9144000" cy="336695"/>
          </a:xfrm>
          <a:prstGeom prst="rect">
            <a:avLst/>
          </a:prstGeom>
        </p:spPr>
        <p:txBody>
          <a:bodyPr wrap="square">
            <a:spAutoFit/>
          </a:bodyPr>
          <a:lstStyle/>
          <a:p>
            <a:pPr algn="r"/>
            <a:r>
              <a:rPr lang="en-US" sz="1588" dirty="0">
                <a:solidFill>
                  <a:schemeClr val="bg1"/>
                </a:solidFill>
              </a:rPr>
              <a:t>Krugman, </a:t>
            </a:r>
            <a:r>
              <a:rPr lang="en-US" sz="1588" i="1" dirty="0">
                <a:solidFill>
                  <a:schemeClr val="bg1"/>
                </a:solidFill>
              </a:rPr>
              <a:t>Microeconomics in Modules</a:t>
            </a:r>
            <a:r>
              <a:rPr lang="en-US" sz="1588" dirty="0">
                <a:solidFill>
                  <a:schemeClr val="bg1"/>
                </a:solidFill>
              </a:rPr>
              <a:t>, 5e, © 2022 Worth Publishers</a:t>
            </a:r>
          </a:p>
        </p:txBody>
      </p:sp>
      <p:pic>
        <p:nvPicPr>
          <p:cNvPr id="9" name="Google Shape;10;p1" descr="MacLearn_logo_reverse.png">
            <a:extLst>
              <a:ext uri="{FF2B5EF4-FFF2-40B4-BE49-F238E27FC236}">
                <a16:creationId xmlns:a16="http://schemas.microsoft.com/office/drawing/2014/main" id="{9F072656-7BE0-4F2A-9CDB-DB58D1D6752A}"/>
              </a:ext>
            </a:extLst>
          </p:cNvPr>
          <p:cNvPicPr preferRelativeResize="0"/>
          <p:nvPr/>
        </p:nvPicPr>
        <p:blipFill rotWithShape="1">
          <a:blip r:embed="rId8">
            <a:alphaModFix/>
          </a:blip>
          <a:srcRect/>
          <a:stretch/>
        </p:blipFill>
        <p:spPr>
          <a:xfrm>
            <a:off x="69273" y="6550977"/>
            <a:ext cx="910693" cy="271568"/>
          </a:xfrm>
          <a:prstGeom prst="rect">
            <a:avLst/>
          </a:prstGeom>
          <a:noFill/>
          <a:ln>
            <a:noFill/>
          </a:ln>
        </p:spPr>
      </p:pic>
    </p:spTree>
    <p:custDataLst>
      <p:tags r:id="rId7"/>
    </p:custDataLst>
    <p:extLst>
      <p:ext uri="{BB962C8B-B14F-4D97-AF65-F5344CB8AC3E}">
        <p14:creationId xmlns:p14="http://schemas.microsoft.com/office/powerpoint/2010/main" val="218767416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235"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2" name="Title 1"/>
          <p:cNvSpPr>
            <a:spLocks noGrp="1"/>
          </p:cNvSpPr>
          <p:nvPr>
            <p:ph type="title"/>
          </p:nvPr>
        </p:nvSpPr>
        <p:spPr>
          <a:xfrm>
            <a:off x="234748" y="2831284"/>
            <a:ext cx="5556250" cy="1061207"/>
          </a:xfrm>
        </p:spPr>
        <p:txBody>
          <a:bodyPr/>
          <a:lstStyle/>
          <a:p>
            <a:pPr lvl="0" algn="l"/>
            <a:r>
              <a:rPr lang="en-US" dirty="0"/>
              <a:t>Section 5: International Trade</a:t>
            </a:r>
            <a:br>
              <a:rPr lang="en-US" dirty="0"/>
            </a:br>
            <a:br>
              <a:rPr lang="en-US" dirty="0"/>
            </a:br>
            <a:br>
              <a:rPr lang="en-US" dirty="0"/>
            </a:br>
            <a:br>
              <a:rPr lang="en-US" dirty="0"/>
            </a:br>
            <a:r>
              <a:rPr lang="en-US" dirty="0"/>
              <a:t>15. Gains from Trade</a:t>
            </a:r>
            <a:br>
              <a:rPr lang="en-US" dirty="0"/>
            </a:br>
            <a:br>
              <a:rPr lang="en-US" dirty="0"/>
            </a:br>
            <a:r>
              <a:rPr lang="en-US" dirty="0"/>
              <a:t>16. Supply, Demand, and International Trade</a:t>
            </a:r>
          </a:p>
        </p:txBody>
      </p:sp>
      <p:sp>
        <p:nvSpPr>
          <p:cNvPr id="9" name="Sub Title 1"/>
          <p:cNvSpPr>
            <a:spLocks noGrp="1"/>
          </p:cNvSpPr>
          <p:nvPr>
            <p:ph sz="quarter" idx="10"/>
          </p:nvPr>
        </p:nvSpPr>
        <p:spPr>
          <a:xfrm>
            <a:off x="7517011" y="888067"/>
            <a:ext cx="1095374" cy="1196228"/>
          </a:xfrm>
        </p:spPr>
        <p:txBody>
          <a:bodyPr/>
          <a:lstStyle/>
          <a:p>
            <a:pPr lvl="0"/>
            <a:r>
              <a:rPr lang="en-US" sz="4400" dirty="0"/>
              <a:t>15-16</a:t>
            </a:r>
          </a:p>
        </p:txBody>
      </p:sp>
    </p:spTree>
    <p:custDataLst>
      <p:tags r:id="rId1"/>
    </p:custDataLst>
    <p:extLst>
      <p:ext uri="{BB962C8B-B14F-4D97-AF65-F5344CB8AC3E}">
        <p14:creationId xmlns:p14="http://schemas.microsoft.com/office/powerpoint/2010/main" val="3073361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4472" y="91928"/>
            <a:ext cx="8875059" cy="719821"/>
          </a:xfrm>
        </p:spPr>
        <p:txBody>
          <a:bodyPr/>
          <a:lstStyle/>
          <a:p>
            <a:r>
              <a:rPr lang="en-US" sz="2647" dirty="0"/>
              <a:t>PRODUCTIVITY AND WAGES AROUND THE WORLD</a:t>
            </a:r>
          </a:p>
        </p:txBody>
      </p:sp>
      <p:sp>
        <p:nvSpPr>
          <p:cNvPr id="5" name="Content Placeholder 4"/>
          <p:cNvSpPr>
            <a:spLocks noGrp="1"/>
          </p:cNvSpPr>
          <p:nvPr>
            <p:ph sz="quarter" idx="10"/>
          </p:nvPr>
        </p:nvSpPr>
        <p:spPr>
          <a:xfrm>
            <a:off x="238220" y="928185"/>
            <a:ext cx="8650752" cy="1065011"/>
          </a:xfrm>
        </p:spPr>
        <p:txBody>
          <a:bodyPr/>
          <a:lstStyle/>
          <a:p>
            <a:r>
              <a:rPr lang="en-US" dirty="0"/>
              <a:t>The real explanation for low wages in poor countries is low overall</a:t>
            </a:r>
            <a:r>
              <a:rPr lang="en-US" baseline="0" dirty="0"/>
              <a:t> </a:t>
            </a:r>
            <a:r>
              <a:rPr lang="en-US" dirty="0"/>
              <a:t>productivity.</a:t>
            </a:r>
          </a:p>
        </p:txBody>
      </p:sp>
      <p:pic>
        <p:nvPicPr>
          <p:cNvPr id="6" name="Picture Placeholder 4" descr="A dot plot shows 35 distributed dots representing estimates of labor productivity globally, using wage against productivity. The vertical axis represents Wage (percent of U. S. wage) from 0 to 140 percent, in increments of 20. The horizontal axis represents Productivity (percent of U. S. productivity) from 0 to 140 percent, in increments of 20. The approximate data from the graph are as follows.&#10;The data points begin at coordinate (40, 20), concentration is more at coordinate (60, 40), and least at coordinates (140, 80) and (125, 70).  &#10;The countries, Mexico, Portugal, Greece, Hungary, Chile, Slovakia, Latvia, the Czech Republic, Estonia, Poland, and Lithuania, range between the coordinates (40, 20) and (60, 50). The countries, Israel, Slovenia, New Zealand, Japan, Spain, Italy, are between the points (60, 60) and (80, 70). The United Kingdom, Canada, Finland, France, Sweden, Australia, Austria, Belgium, Germany, the United States, the Netherlands, Norway, Denmark, and Switzerland range between (60, 80) and (100, 120). Ireland is at (135, 80), while Iceland is at (65, 130).">
            <a:extLst>
              <a:ext uri="{FF2B5EF4-FFF2-40B4-BE49-F238E27FC236}">
                <a16:creationId xmlns:a16="http://schemas.microsoft.com/office/drawing/2014/main" id="{3A16FB03-A2D5-4871-BD06-5A15C0475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385" y="1812512"/>
            <a:ext cx="5258409" cy="4624866"/>
          </a:xfrm>
          <a:prstGeom prst="rect">
            <a:avLst/>
          </a:prstGeom>
        </p:spPr>
      </p:pic>
    </p:spTree>
    <p:extLst>
      <p:ext uri="{BB962C8B-B14F-4D97-AF65-F5344CB8AC3E}">
        <p14:creationId xmlns:p14="http://schemas.microsoft.com/office/powerpoint/2010/main" val="329748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SOURCES OF COMPARATIVE ADVANTAGE (1 of 3)</a:t>
            </a:r>
          </a:p>
        </p:txBody>
      </p:sp>
      <p:sp>
        <p:nvSpPr>
          <p:cNvPr id="6" name="Content Placeholder 5"/>
          <p:cNvSpPr>
            <a:spLocks noGrp="1"/>
          </p:cNvSpPr>
          <p:nvPr>
            <p:ph sz="quarter" idx="10"/>
          </p:nvPr>
        </p:nvSpPr>
        <p:spPr/>
        <p:txBody>
          <a:bodyPr/>
          <a:lstStyle/>
          <a:p>
            <a:r>
              <a:rPr lang="en-US" dirty="0"/>
              <a:t>Differences in climate</a:t>
            </a:r>
          </a:p>
          <a:p>
            <a:pPr marL="806867" lvl="1" indent="-395028"/>
            <a:r>
              <a:rPr lang="en-US" dirty="0">
                <a:ea typeface="Century Gothic" charset="0"/>
              </a:rPr>
              <a:t>Bananas grow better in certain climates.</a:t>
            </a:r>
          </a:p>
        </p:txBody>
      </p:sp>
    </p:spTree>
    <p:extLst>
      <p:ext uri="{BB962C8B-B14F-4D97-AF65-F5344CB8AC3E}">
        <p14:creationId xmlns:p14="http://schemas.microsoft.com/office/powerpoint/2010/main" val="203368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SOURCES OF COMPARATIVE ADVANTAGE (2 of 3)</a:t>
            </a:r>
          </a:p>
        </p:txBody>
      </p:sp>
      <p:sp>
        <p:nvSpPr>
          <p:cNvPr id="6" name="Content Placeholder 5"/>
          <p:cNvSpPr>
            <a:spLocks noGrp="1"/>
          </p:cNvSpPr>
          <p:nvPr>
            <p:ph sz="quarter" idx="10"/>
          </p:nvPr>
        </p:nvSpPr>
        <p:spPr>
          <a:xfrm>
            <a:off x="238220" y="1705845"/>
            <a:ext cx="8650752" cy="3397556"/>
          </a:xfrm>
        </p:spPr>
        <p:txBody>
          <a:bodyPr>
            <a:normAutofit fontScale="85000" lnSpcReduction="20000"/>
          </a:bodyPr>
          <a:lstStyle/>
          <a:p>
            <a:pPr>
              <a:spcAft>
                <a:spcPts val="1059"/>
              </a:spcAft>
            </a:pPr>
            <a:r>
              <a:rPr lang="en-US" kern="1200" dirty="0">
                <a:ea typeface=""/>
              </a:rPr>
              <a:t>Differences in factor endowments</a:t>
            </a:r>
          </a:p>
          <a:p>
            <a:pPr marL="806867" lvl="1" indent="-400632"/>
            <a:r>
              <a:rPr lang="en-US" kern="1200" dirty="0">
                <a:ea typeface=""/>
              </a:rPr>
              <a:t>Canada can produce paper more cheaply because it’s heavily forested.</a:t>
            </a:r>
          </a:p>
          <a:p>
            <a:pPr lvl="0"/>
            <a:r>
              <a:rPr lang="en-US" b="1" kern="1200" dirty="0">
                <a:ea typeface=""/>
              </a:rPr>
              <a:t>Factor abundance: </a:t>
            </a:r>
            <a:r>
              <a:rPr lang="en-US" kern="1200" dirty="0">
                <a:ea typeface=""/>
              </a:rPr>
              <a:t>the supply of a factor of production relative to other factors</a:t>
            </a:r>
          </a:p>
          <a:p>
            <a:pPr marL="806867" lvl="1" indent="-400632"/>
            <a:r>
              <a:rPr lang="en-US" kern="1200" dirty="0">
                <a:ea typeface=""/>
              </a:rPr>
              <a:t>How many forests does a country have compared with machines or people?</a:t>
            </a:r>
          </a:p>
          <a:p>
            <a:pPr lvl="0"/>
            <a:r>
              <a:rPr lang="en-US" b="1" kern="1200" dirty="0">
                <a:ea typeface=""/>
              </a:rPr>
              <a:t>Factor intensity: </a:t>
            </a:r>
            <a:r>
              <a:rPr lang="en-US" kern="1200" dirty="0">
                <a:ea typeface=""/>
              </a:rPr>
              <a:t>a measure of the quantity of a factor used in comparison with other factors</a:t>
            </a:r>
          </a:p>
          <a:p>
            <a:pPr marL="806867" lvl="1" indent="-400632"/>
            <a:r>
              <a:rPr lang="en-US" kern="1200" dirty="0">
                <a:ea typeface=""/>
              </a:rPr>
              <a:t>How much labor is used compared with natural resources or machines?</a:t>
            </a:r>
          </a:p>
        </p:txBody>
      </p:sp>
    </p:spTree>
    <p:extLst>
      <p:ext uri="{BB962C8B-B14F-4D97-AF65-F5344CB8AC3E}">
        <p14:creationId xmlns:p14="http://schemas.microsoft.com/office/powerpoint/2010/main" val="1067970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HECKSCHER-OHLIN MODEL</a:t>
            </a:r>
          </a:p>
        </p:txBody>
      </p:sp>
      <p:sp>
        <p:nvSpPr>
          <p:cNvPr id="3" name="Content Placeholder 2"/>
          <p:cNvSpPr>
            <a:spLocks noGrp="1"/>
          </p:cNvSpPr>
          <p:nvPr>
            <p:ph sz="quarter" idx="10"/>
          </p:nvPr>
        </p:nvSpPr>
        <p:spPr>
          <a:xfrm>
            <a:off x="248835" y="1378452"/>
            <a:ext cx="4238236" cy="4617256"/>
          </a:xfrm>
        </p:spPr>
        <p:txBody>
          <a:bodyPr>
            <a:normAutofit lnSpcReduction="10000"/>
          </a:bodyPr>
          <a:lstStyle/>
          <a:p>
            <a:pPr>
              <a:spcAft>
                <a:spcPts val="1059"/>
              </a:spcAft>
            </a:pPr>
            <a:r>
              <a:rPr lang="en-US" kern="1200" dirty="0">
                <a:ea typeface=""/>
              </a:rPr>
              <a:t>A country that has an abundant supply of a factor of production will have a comparative advantage in goods whose production is intensive in that factor.</a:t>
            </a:r>
            <a:endParaRPr lang="en-US" dirty="0"/>
          </a:p>
          <a:p>
            <a:r>
              <a:rPr lang="en-US" dirty="0"/>
              <a:t>A greater endowment of forested land gives Canada a comparative advantage in forest products.</a:t>
            </a:r>
          </a:p>
        </p:txBody>
      </p:sp>
      <p:pic>
        <p:nvPicPr>
          <p:cNvPr id="5" name="Picture Placeholder 5" descr="A photo shows the back of a truck hauling a load of logs.">
            <a:extLst>
              <a:ext uri="{FF2B5EF4-FFF2-40B4-BE49-F238E27FC236}">
                <a16:creationId xmlns:a16="http://schemas.microsoft.com/office/drawing/2014/main" id="{7840831E-70F7-40EF-85E1-423F181D1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876" y="1200366"/>
            <a:ext cx="3431096" cy="4973428"/>
          </a:xfrm>
          <a:prstGeom prst="rect">
            <a:avLst/>
          </a:prstGeom>
        </p:spPr>
      </p:pic>
    </p:spTree>
    <p:extLst>
      <p:ext uri="{BB962C8B-B14F-4D97-AF65-F5344CB8AC3E}">
        <p14:creationId xmlns:p14="http://schemas.microsoft.com/office/powerpoint/2010/main" val="458433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SOURCES OF COMPARATIVE ADVANTAGE (3 of 3)</a:t>
            </a:r>
          </a:p>
        </p:txBody>
      </p:sp>
      <p:sp>
        <p:nvSpPr>
          <p:cNvPr id="7" name="Content Placeholder 6"/>
          <p:cNvSpPr>
            <a:spLocks noGrp="1"/>
          </p:cNvSpPr>
          <p:nvPr>
            <p:ph sz="quarter" idx="10"/>
          </p:nvPr>
        </p:nvSpPr>
        <p:spPr/>
        <p:txBody>
          <a:bodyPr/>
          <a:lstStyle/>
          <a:p>
            <a:pPr lvl="0"/>
            <a:r>
              <a:rPr lang="en-US" kern="1200" dirty="0">
                <a:ea typeface=""/>
              </a:rPr>
              <a:t>Differences in technology</a:t>
            </a:r>
          </a:p>
          <a:p>
            <a:pPr marL="806867" lvl="1"/>
            <a:r>
              <a:rPr lang="en-US" kern="1200" dirty="0">
                <a:ea typeface=""/>
              </a:rPr>
              <a:t>Sometimes a country has developed a particular technology that explains its comparative advantage.</a:t>
            </a:r>
          </a:p>
          <a:p>
            <a:pPr marL="806867" lvl="1"/>
            <a:r>
              <a:rPr lang="en-US" kern="1200" dirty="0">
                <a:ea typeface=""/>
              </a:rPr>
              <a:t>Swiss watches, for example</a:t>
            </a:r>
          </a:p>
        </p:txBody>
      </p:sp>
    </p:spTree>
    <p:extLst>
      <p:ext uri="{BB962C8B-B14F-4D97-AF65-F5344CB8AC3E}">
        <p14:creationId xmlns:p14="http://schemas.microsoft.com/office/powerpoint/2010/main" val="3831937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72" y="218299"/>
            <a:ext cx="8875059" cy="719821"/>
          </a:xfrm>
        </p:spPr>
        <p:txBody>
          <a:bodyPr/>
          <a:lstStyle/>
          <a:p>
            <a:r>
              <a:rPr lang="en-US" dirty="0"/>
              <a:t>HOW HONG KONG LOST ITS SHIRTS</a:t>
            </a:r>
          </a:p>
        </p:txBody>
      </p:sp>
      <p:sp>
        <p:nvSpPr>
          <p:cNvPr id="3" name="Content Placeholder 2"/>
          <p:cNvSpPr>
            <a:spLocks noGrp="1"/>
          </p:cNvSpPr>
          <p:nvPr>
            <p:ph sz="quarter" idx="10"/>
          </p:nvPr>
        </p:nvSpPr>
        <p:spPr>
          <a:xfrm>
            <a:off x="238220" y="1103159"/>
            <a:ext cx="8650752" cy="2063887"/>
          </a:xfrm>
        </p:spPr>
        <p:txBody>
          <a:bodyPr/>
          <a:lstStyle/>
          <a:p>
            <a:pPr lvl="0"/>
            <a:r>
              <a:rPr lang="en-US" dirty="0"/>
              <a:t>Hong Kong lost its comparative advantage in garments. Why?</a:t>
            </a:r>
          </a:p>
          <a:p>
            <a:pPr lvl="0"/>
            <a:r>
              <a:rPr lang="en-US" dirty="0"/>
              <a:t>It got better at other things, too, which meant it was now giving up MORE to produce garments.</a:t>
            </a:r>
          </a:p>
        </p:txBody>
      </p:sp>
      <p:pic>
        <p:nvPicPr>
          <p:cNvPr id="5" name="Picture Placeholder 5" descr="A line graph compares the share of U. S. apparel imports in Hong Kong and Bangladesh. The line graph plots the share of U. S. apparel imports in percent versus years. The vertical axis represents &quot;Share of U. S. apparel imports (percent)&quot; from 0 to 16, in increments of 2. The horizontal axis represents &quot;Year&quot; from 1990 to 2018 in increments of 4. The curve for Hong Kong begins from slightly above 16, constantly decreases from 1990 to 2010, and stays close to the horizontal axis between 2010 and 2018. The curve for Bangladesh begins at 2, fluctuates and increases slightly between 1990 and 2006, increases to 6 percent shares by 2010, and terminates at nearly 7 percent in 2018. Both the curves intersect each other at around 4 percent, 2006.">
            <a:extLst>
              <a:ext uri="{FF2B5EF4-FFF2-40B4-BE49-F238E27FC236}">
                <a16:creationId xmlns:a16="http://schemas.microsoft.com/office/drawing/2014/main" id="{6EBFF51B-95F3-45BD-844B-8E2D69125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278" y="2910998"/>
            <a:ext cx="4929881" cy="3525917"/>
          </a:xfrm>
          <a:prstGeom prst="rect">
            <a:avLst/>
          </a:prstGeom>
        </p:spPr>
      </p:pic>
    </p:spTree>
    <p:extLst>
      <p:ext uri="{BB962C8B-B14F-4D97-AF65-F5344CB8AC3E}">
        <p14:creationId xmlns:p14="http://schemas.microsoft.com/office/powerpoint/2010/main" val="146667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76FC5DD-7E4D-4876-ACFF-8E0235904075}"/>
              </a:ext>
            </a:extLst>
          </p:cNvPr>
          <p:cNvSpPr txBox="1">
            <a:spLocks noGrp="1"/>
          </p:cNvSpPr>
          <p:nvPr>
            <p:ph type="title"/>
          </p:nvPr>
        </p:nvSpPr>
        <p:spPr>
          <a:prstGeom prst="rect">
            <a:avLst/>
          </a:prstGeom>
          <a:noFill/>
          <a:ln>
            <a:noFill/>
          </a:ln>
        </p:spPr>
        <p:txBody>
          <a:bodyPr lIns="80669" tIns="80669" rIns="80669" bIns="80669" anchor="ctr" anchorCtr="0">
            <a:normAutofit fontScale="90000"/>
          </a:bodyPr>
          <a:lstStyle>
            <a:defPPr marR="0" lvl="0" algn="l" rtl="0">
              <a:lnSpc>
                <a:spcPct val="100000"/>
              </a:lnSpc>
              <a:spcBef>
                <a:spcPts val="0"/>
              </a:spcBef>
              <a:spcAft>
                <a:spcPts val="0"/>
              </a:spcAft>
            </a:defPPr>
            <a:lvl1pPr marL="0" marR="0" lvl="0" indent="0" algn="ctr" rtl="0" eaLnBrk="1" hangingPunct="1">
              <a:lnSpc>
                <a:spcPct val="100000"/>
              </a:lnSpc>
              <a:spcBef>
                <a:spcPts val="624"/>
              </a:spcBef>
              <a:spcAft>
                <a:spcPts val="0"/>
              </a:spcAft>
              <a:buClr>
                <a:schemeClr val="lt1"/>
              </a:buClr>
              <a:buFont typeface="Helvetica Neue"/>
              <a:buNone/>
              <a:defRPr sz="3600" b="0" i="0" u="none" strike="noStrike" cap="none">
                <a:solidFill>
                  <a:srgbClr val="002060"/>
                </a:solidFill>
                <a:latin typeface="Arial" pitchFamily="34" charset="0"/>
                <a:ea typeface="Helvetica Neue"/>
                <a:cs typeface="Arial" pitchFamily="34"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LEARN BY DOING: </a:t>
            </a:r>
            <a:r>
              <a:rPr lang="en-US" dirty="0">
                <a:latin typeface="Arial" panose="020B0604020202020204" pitchFamily="34" charset="0"/>
                <a:cs typeface="Arial" panose="020B0604020202020204" pitchFamily="34" charset="0"/>
              </a:rPr>
              <a:t>PRACTICE</a:t>
            </a:r>
            <a:r>
              <a:rPr lang="en-US" dirty="0"/>
              <a:t> QUESTION 1</a:t>
            </a:r>
          </a:p>
        </p:txBody>
      </p:sp>
      <p:sp>
        <p:nvSpPr>
          <p:cNvPr id="11" name="Content Placeholder 2">
            <a:extLst>
              <a:ext uri="{FF2B5EF4-FFF2-40B4-BE49-F238E27FC236}">
                <a16:creationId xmlns:a16="http://schemas.microsoft.com/office/drawing/2014/main" id="{B12EFCB3-C3AA-4454-AA25-E141C1A968A0}"/>
              </a:ext>
            </a:extLst>
          </p:cNvPr>
          <p:cNvSpPr>
            <a:spLocks noGrp="1"/>
          </p:cNvSpPr>
          <p:nvPr>
            <p:ph sz="quarter" idx="10"/>
          </p:nvPr>
        </p:nvSpPr>
        <p:spPr>
          <a:xfrm>
            <a:off x="238126" y="1706095"/>
            <a:ext cx="8650941" cy="2063284"/>
          </a:xfrm>
        </p:spPr>
        <p:txBody>
          <a:bodyPr>
            <a:noAutofit/>
          </a:bodyPr>
          <a:lstStyle/>
          <a:p>
            <a:pPr>
              <a:spcAft>
                <a:spcPts val="529"/>
              </a:spcAft>
            </a:pPr>
            <a:r>
              <a:rPr lang="en-US" sz="2294" dirty="0"/>
              <a:t>The United States tends to have a comparative advantage in goods which require</a:t>
            </a:r>
          </a:p>
          <a:p>
            <a:pPr marL="806867" lvl="1">
              <a:spcAft>
                <a:spcPts val="529"/>
              </a:spcAft>
              <a:buFont typeface="+mj-lt"/>
              <a:buAutoNum type="alphaLcParenR"/>
            </a:pPr>
            <a:r>
              <a:rPr lang="en-US" dirty="0"/>
              <a:t>tropical vegetation.</a:t>
            </a:r>
          </a:p>
          <a:p>
            <a:pPr marL="806867" lvl="1">
              <a:spcAft>
                <a:spcPts val="529"/>
              </a:spcAft>
              <a:buFont typeface="+mj-lt"/>
              <a:buAutoNum type="alphaLcParenR"/>
            </a:pPr>
            <a:r>
              <a:rPr lang="en-US" dirty="0"/>
              <a:t>low-skilled labor.</a:t>
            </a:r>
          </a:p>
          <a:p>
            <a:pPr marL="806867" lvl="1">
              <a:spcAft>
                <a:spcPts val="529"/>
              </a:spcAft>
              <a:buFont typeface="+mj-lt"/>
              <a:buAutoNum type="alphaLcParenR"/>
            </a:pPr>
            <a:r>
              <a:rPr lang="en-US" dirty="0"/>
              <a:t>high-skilled labor.</a:t>
            </a:r>
          </a:p>
          <a:p>
            <a:pPr marL="403433" lvl="1" indent="0">
              <a:spcAft>
                <a:spcPts val="529"/>
              </a:spcAft>
              <a:buNone/>
            </a:pPr>
            <a:endParaRPr lang="en-US" dirty="0"/>
          </a:p>
          <a:p>
            <a:pPr marL="806867" lvl="1">
              <a:spcAft>
                <a:spcPts val="529"/>
              </a:spcAft>
              <a:buFont typeface="+mj-lt"/>
              <a:buAutoNum type="alphaLcParen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4408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76FC5DD-7E4D-4876-ACFF-8E0235904075}"/>
              </a:ext>
            </a:extLst>
          </p:cNvPr>
          <p:cNvSpPr txBox="1">
            <a:spLocks noGrp="1"/>
          </p:cNvSpPr>
          <p:nvPr>
            <p:ph type="title"/>
          </p:nvPr>
        </p:nvSpPr>
        <p:spPr>
          <a:prstGeom prst="rect">
            <a:avLst/>
          </a:prstGeom>
          <a:noFill/>
          <a:ln>
            <a:noFill/>
          </a:ln>
        </p:spPr>
        <p:txBody>
          <a:bodyPr lIns="80669" tIns="80669" rIns="80669" bIns="80669" anchor="ctr" anchorCtr="0">
            <a:normAutofit fontScale="90000"/>
          </a:bodyPr>
          <a:lstStyle>
            <a:defPPr marR="0" lvl="0" algn="l" rtl="0">
              <a:lnSpc>
                <a:spcPct val="100000"/>
              </a:lnSpc>
              <a:spcBef>
                <a:spcPts val="0"/>
              </a:spcBef>
              <a:spcAft>
                <a:spcPts val="0"/>
              </a:spcAft>
            </a:defPPr>
            <a:lvl1pPr marL="0" marR="0" lvl="0" indent="0" algn="ctr" rtl="0" eaLnBrk="1" hangingPunct="1">
              <a:lnSpc>
                <a:spcPct val="100000"/>
              </a:lnSpc>
              <a:spcBef>
                <a:spcPts val="624"/>
              </a:spcBef>
              <a:spcAft>
                <a:spcPts val="0"/>
              </a:spcAft>
              <a:buClr>
                <a:schemeClr val="lt1"/>
              </a:buClr>
              <a:buFont typeface="Helvetica Neue"/>
              <a:buNone/>
              <a:defRPr sz="3600" b="0" i="0" u="none" strike="noStrike" cap="none">
                <a:solidFill>
                  <a:srgbClr val="002060"/>
                </a:solidFill>
                <a:latin typeface="Arial" pitchFamily="34" charset="0"/>
                <a:ea typeface="Helvetica Neue"/>
                <a:cs typeface="Arial" pitchFamily="34"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LEARN BY DOING: </a:t>
            </a:r>
            <a:r>
              <a:rPr lang="en-US" dirty="0">
                <a:latin typeface="Arial" panose="020B0604020202020204" pitchFamily="34" charset="0"/>
                <a:cs typeface="Arial" panose="020B0604020202020204" pitchFamily="34" charset="0"/>
              </a:rPr>
              <a:t>PRACTICE</a:t>
            </a:r>
            <a:r>
              <a:rPr lang="en-US" dirty="0"/>
              <a:t> QUESTION 1 - ANSWER</a:t>
            </a:r>
          </a:p>
        </p:txBody>
      </p:sp>
      <p:sp>
        <p:nvSpPr>
          <p:cNvPr id="11" name="Content Placeholder 2">
            <a:extLst>
              <a:ext uri="{FF2B5EF4-FFF2-40B4-BE49-F238E27FC236}">
                <a16:creationId xmlns:a16="http://schemas.microsoft.com/office/drawing/2014/main" id="{B12EFCB3-C3AA-4454-AA25-E141C1A968A0}"/>
              </a:ext>
            </a:extLst>
          </p:cNvPr>
          <p:cNvSpPr>
            <a:spLocks noGrp="1"/>
          </p:cNvSpPr>
          <p:nvPr>
            <p:ph sz="quarter" idx="10"/>
          </p:nvPr>
        </p:nvSpPr>
        <p:spPr>
          <a:xfrm>
            <a:off x="238126" y="1706095"/>
            <a:ext cx="8650941" cy="2063284"/>
          </a:xfrm>
        </p:spPr>
        <p:txBody>
          <a:bodyPr>
            <a:noAutofit/>
          </a:bodyPr>
          <a:lstStyle/>
          <a:p>
            <a:pPr>
              <a:spcAft>
                <a:spcPts val="529"/>
              </a:spcAft>
            </a:pPr>
            <a:r>
              <a:rPr lang="en-US" sz="2294" dirty="0"/>
              <a:t>The United States tends to have a comparative advantage in goods which require</a:t>
            </a:r>
          </a:p>
          <a:p>
            <a:pPr marL="806867" lvl="1">
              <a:spcAft>
                <a:spcPts val="529"/>
              </a:spcAft>
              <a:buFont typeface="+mj-lt"/>
              <a:buAutoNum type="alphaLcParenR"/>
            </a:pPr>
            <a:r>
              <a:rPr lang="en-US" dirty="0"/>
              <a:t>tropical vegetation.</a:t>
            </a:r>
          </a:p>
          <a:p>
            <a:pPr marL="806867" lvl="1">
              <a:spcAft>
                <a:spcPts val="529"/>
              </a:spcAft>
              <a:buFont typeface="+mj-lt"/>
              <a:buAutoNum type="alphaLcParenR"/>
            </a:pPr>
            <a:r>
              <a:rPr lang="en-US" dirty="0"/>
              <a:t>low-skilled labor. </a:t>
            </a:r>
          </a:p>
          <a:p>
            <a:pPr marL="806867" lvl="1">
              <a:spcAft>
                <a:spcPts val="529"/>
              </a:spcAft>
              <a:buFont typeface="+mj-lt"/>
              <a:buAutoNum type="alphaLcParenR"/>
            </a:pPr>
            <a:r>
              <a:rPr lang="en-US" b="1" dirty="0"/>
              <a:t>high-skilled labor. (correct answer)</a:t>
            </a:r>
          </a:p>
          <a:p>
            <a:pPr marL="403433" lvl="1" indent="0">
              <a:spcAft>
                <a:spcPts val="529"/>
              </a:spcAft>
              <a:buNone/>
            </a:pPr>
            <a:endParaRPr lang="en-US" dirty="0"/>
          </a:p>
          <a:p>
            <a:pPr marL="806867" lvl="1">
              <a:spcAft>
                <a:spcPts val="529"/>
              </a:spcAft>
              <a:buFont typeface="+mj-lt"/>
              <a:buAutoNum type="alphaLcParen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5729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2" name="Title 1"/>
          <p:cNvSpPr>
            <a:spLocks noGrp="1"/>
          </p:cNvSpPr>
          <p:nvPr>
            <p:ph type="title"/>
          </p:nvPr>
        </p:nvSpPr>
        <p:spPr>
          <a:xfrm>
            <a:off x="4314498" y="3219544"/>
            <a:ext cx="4829502" cy="1143000"/>
          </a:xfrm>
        </p:spPr>
        <p:txBody>
          <a:bodyPr/>
          <a:lstStyle/>
          <a:p>
            <a:r>
              <a:rPr lang="en-US" dirty="0"/>
              <a:t>Supply, Demand, and International Trade</a:t>
            </a:r>
          </a:p>
        </p:txBody>
      </p:sp>
      <p:sp>
        <p:nvSpPr>
          <p:cNvPr id="9" name="Sub Title 1"/>
          <p:cNvSpPr>
            <a:spLocks noGrp="1"/>
          </p:cNvSpPr>
          <p:nvPr>
            <p:ph sz="quarter" idx="10"/>
          </p:nvPr>
        </p:nvSpPr>
        <p:spPr>
          <a:xfrm>
            <a:off x="7297774" y="888067"/>
            <a:ext cx="1095374" cy="1196228"/>
          </a:xfrm>
        </p:spPr>
        <p:txBody>
          <a:bodyPr/>
          <a:lstStyle/>
          <a:p>
            <a:pPr lvl="0"/>
            <a:r>
              <a:rPr lang="en-US" dirty="0"/>
              <a:t>16</a:t>
            </a:r>
          </a:p>
        </p:txBody>
      </p:sp>
    </p:spTree>
    <p:custDataLst>
      <p:tags r:id="rId1"/>
    </p:custDataLst>
    <p:extLst>
      <p:ext uri="{BB962C8B-B14F-4D97-AF65-F5344CB8AC3E}">
        <p14:creationId xmlns:p14="http://schemas.microsoft.com/office/powerpoint/2010/main" val="181156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WILL LEARN</a:t>
            </a:r>
          </a:p>
        </p:txBody>
      </p:sp>
      <p:sp>
        <p:nvSpPr>
          <p:cNvPr id="24" name="Content Placeholder 2"/>
          <p:cNvSpPr>
            <a:spLocks noGrp="1"/>
          </p:cNvSpPr>
          <p:nvPr>
            <p:ph sz="quarter" idx="10"/>
          </p:nvPr>
        </p:nvSpPr>
        <p:spPr>
          <a:xfrm>
            <a:off x="238220" y="1705847"/>
            <a:ext cx="8650752" cy="3135095"/>
          </a:xfrm>
        </p:spPr>
        <p:txBody>
          <a:bodyPr>
            <a:normAutofit/>
          </a:bodyPr>
          <a:lstStyle/>
          <a:p>
            <a:pPr>
              <a:buFont typeface="Arial" charset="0"/>
              <a:buChar char="•"/>
            </a:pPr>
            <a:r>
              <a:rPr lang="en-US" dirty="0"/>
              <a:t>Who gains and who loses from international trade?</a:t>
            </a:r>
          </a:p>
          <a:p>
            <a:pPr>
              <a:buFont typeface="Arial" charset="0"/>
              <a:buChar char="•"/>
            </a:pPr>
            <a:r>
              <a:rPr lang="en-US" dirty="0"/>
              <a:t>How do tariffs and quotas affect economic surplus?</a:t>
            </a:r>
          </a:p>
          <a:p>
            <a:pPr>
              <a:buFont typeface="Arial" charset="0"/>
              <a:buChar char="•"/>
            </a:pPr>
            <a:r>
              <a:rPr lang="en-US" dirty="0"/>
              <a:t>What are the arguments for and against trade protection policies?</a:t>
            </a:r>
          </a:p>
        </p:txBody>
      </p:sp>
    </p:spTree>
    <p:extLst>
      <p:ext uri="{BB962C8B-B14F-4D97-AF65-F5344CB8AC3E}">
        <p14:creationId xmlns:p14="http://schemas.microsoft.com/office/powerpoint/2010/main" val="2593684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2" name="Title 1"/>
          <p:cNvSpPr>
            <a:spLocks noGrp="1"/>
          </p:cNvSpPr>
          <p:nvPr>
            <p:ph type="title"/>
          </p:nvPr>
        </p:nvSpPr>
        <p:spPr>
          <a:xfrm>
            <a:off x="4040237" y="3200690"/>
            <a:ext cx="5556250" cy="1143000"/>
          </a:xfrm>
        </p:spPr>
        <p:txBody>
          <a:bodyPr/>
          <a:lstStyle/>
          <a:p>
            <a:r>
              <a:rPr lang="en-US" dirty="0"/>
              <a:t>Gains from Trade</a:t>
            </a:r>
          </a:p>
        </p:txBody>
      </p:sp>
      <p:sp>
        <p:nvSpPr>
          <p:cNvPr id="9" name="Sub Title 1"/>
          <p:cNvSpPr>
            <a:spLocks noGrp="1"/>
          </p:cNvSpPr>
          <p:nvPr>
            <p:ph sz="quarter" idx="10"/>
          </p:nvPr>
        </p:nvSpPr>
        <p:spPr>
          <a:xfrm>
            <a:off x="7273731" y="888067"/>
            <a:ext cx="1095374" cy="1196228"/>
          </a:xfrm>
        </p:spPr>
        <p:txBody>
          <a:bodyPr/>
          <a:lstStyle/>
          <a:p>
            <a:pPr lvl="0"/>
            <a:r>
              <a:rPr lang="en-US" dirty="0"/>
              <a:t>15</a:t>
            </a:r>
          </a:p>
        </p:txBody>
      </p:sp>
    </p:spTree>
    <p:custDataLst>
      <p:tags r:id="rId1"/>
    </p:custDataLst>
    <p:extLst>
      <p:ext uri="{BB962C8B-B14F-4D97-AF65-F5344CB8AC3E}">
        <p14:creationId xmlns:p14="http://schemas.microsoft.com/office/powerpoint/2010/main" val="3846418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SUPPLY, DEMAND, AND INTERNATIONAL TRADE</a:t>
            </a:r>
          </a:p>
        </p:txBody>
      </p:sp>
      <p:sp>
        <p:nvSpPr>
          <p:cNvPr id="7" name="Content Placeholder 6"/>
          <p:cNvSpPr>
            <a:spLocks noGrp="1"/>
          </p:cNvSpPr>
          <p:nvPr>
            <p:ph sz="quarter" idx="10"/>
          </p:nvPr>
        </p:nvSpPr>
        <p:spPr>
          <a:xfrm>
            <a:off x="238220" y="1705845"/>
            <a:ext cx="8650752" cy="3193420"/>
          </a:xfrm>
        </p:spPr>
        <p:txBody>
          <a:bodyPr>
            <a:normAutofit/>
          </a:bodyPr>
          <a:lstStyle/>
          <a:p>
            <a:pPr>
              <a:defRPr/>
            </a:pPr>
            <a:r>
              <a:rPr lang="en-US" dirty="0"/>
              <a:t>Let’s return to the supply and demand model.  </a:t>
            </a:r>
          </a:p>
          <a:p>
            <a:pPr>
              <a:defRPr/>
            </a:pPr>
            <a:r>
              <a:rPr lang="en-US" dirty="0"/>
              <a:t>We’ll look at </a:t>
            </a:r>
          </a:p>
          <a:p>
            <a:pPr marL="806867" lvl="1" indent="-395028">
              <a:defRPr/>
            </a:pPr>
            <a:r>
              <a:rPr lang="en-US" dirty="0"/>
              <a:t>the effects of imports and </a:t>
            </a:r>
          </a:p>
          <a:p>
            <a:pPr marL="806867" lvl="1" indent="-395028">
              <a:defRPr/>
            </a:pPr>
            <a:r>
              <a:rPr lang="en-US" dirty="0"/>
              <a:t>the effects of exports on domestic producers and consumers. </a:t>
            </a:r>
          </a:p>
        </p:txBody>
      </p:sp>
    </p:spTree>
    <p:extLst>
      <p:ext uri="{BB962C8B-B14F-4D97-AF65-F5344CB8AC3E}">
        <p14:creationId xmlns:p14="http://schemas.microsoft.com/office/powerpoint/2010/main" val="332438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EFFECTS OF IMPORTS</a:t>
            </a:r>
          </a:p>
        </p:txBody>
      </p:sp>
      <p:sp>
        <p:nvSpPr>
          <p:cNvPr id="3" name="Content Placeholder 2"/>
          <p:cNvSpPr>
            <a:spLocks noGrp="1"/>
          </p:cNvSpPr>
          <p:nvPr>
            <p:ph sz="quarter" idx="10"/>
          </p:nvPr>
        </p:nvSpPr>
        <p:spPr>
          <a:xfrm>
            <a:off x="238220" y="1705846"/>
            <a:ext cx="8650752" cy="3047608"/>
          </a:xfrm>
        </p:spPr>
        <p:txBody>
          <a:bodyPr>
            <a:normAutofit fontScale="92500" lnSpcReduction="10000"/>
          </a:bodyPr>
          <a:lstStyle/>
          <a:p>
            <a:pPr>
              <a:spcAft>
                <a:spcPts val="529"/>
              </a:spcAft>
            </a:pPr>
            <a:r>
              <a:rPr lang="en-US" dirty="0"/>
              <a:t>The </a:t>
            </a:r>
            <a:r>
              <a:rPr lang="en-US" b="1" dirty="0"/>
              <a:t>domestic demand curve </a:t>
            </a:r>
            <a:r>
              <a:rPr lang="en-US" dirty="0"/>
              <a:t>shows how the quantity of a good demanded by domestic consumers depends on the price of that good.</a:t>
            </a:r>
          </a:p>
          <a:p>
            <a:pPr>
              <a:spcAft>
                <a:spcPts val="529"/>
              </a:spcAft>
            </a:pPr>
            <a:r>
              <a:rPr lang="en-US" dirty="0"/>
              <a:t>The </a:t>
            </a:r>
            <a:r>
              <a:rPr lang="en-US" b="1" dirty="0"/>
              <a:t>domestic</a:t>
            </a:r>
            <a:r>
              <a:rPr lang="en-US" dirty="0"/>
              <a:t> </a:t>
            </a:r>
            <a:r>
              <a:rPr lang="en-US" b="1" dirty="0"/>
              <a:t>supply</a:t>
            </a:r>
            <a:r>
              <a:rPr lang="en-US" dirty="0"/>
              <a:t> </a:t>
            </a:r>
            <a:r>
              <a:rPr lang="en-US" b="1" dirty="0"/>
              <a:t>curve</a:t>
            </a:r>
            <a:r>
              <a:rPr lang="en-US" dirty="0"/>
              <a:t> shows how the quantity of a good supplied by domestic producers depends on the price of that good.</a:t>
            </a:r>
          </a:p>
          <a:p>
            <a:pPr>
              <a:spcAft>
                <a:spcPts val="529"/>
              </a:spcAft>
            </a:pPr>
            <a:r>
              <a:rPr lang="en-US" dirty="0"/>
              <a:t>The </a:t>
            </a:r>
            <a:r>
              <a:rPr lang="en-US" b="1" dirty="0"/>
              <a:t>world</a:t>
            </a:r>
            <a:r>
              <a:rPr lang="en-US" dirty="0"/>
              <a:t> </a:t>
            </a:r>
            <a:r>
              <a:rPr lang="en-US" b="1" dirty="0"/>
              <a:t>price</a:t>
            </a:r>
            <a:r>
              <a:rPr lang="en-US" dirty="0"/>
              <a:t> of a good is the price at which that good can be bought or sold abroad.</a:t>
            </a:r>
          </a:p>
        </p:txBody>
      </p:sp>
    </p:spTree>
    <p:extLst>
      <p:ext uri="{BB962C8B-B14F-4D97-AF65-F5344CB8AC3E}">
        <p14:creationId xmlns:p14="http://schemas.microsoft.com/office/powerpoint/2010/main" val="1690465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CONSUMER AND PRODUCER SURPLUS IN AUTARKY</a:t>
            </a:r>
          </a:p>
        </p:txBody>
      </p:sp>
      <p:sp>
        <p:nvSpPr>
          <p:cNvPr id="5" name="Content Placeholder 4"/>
          <p:cNvSpPr>
            <a:spLocks noGrp="1"/>
          </p:cNvSpPr>
          <p:nvPr>
            <p:ph sz="quarter" idx="10"/>
          </p:nvPr>
        </p:nvSpPr>
        <p:spPr>
          <a:xfrm>
            <a:off x="238220" y="5351140"/>
            <a:ext cx="8650752" cy="1288562"/>
          </a:xfrm>
        </p:spPr>
        <p:txBody>
          <a:bodyPr>
            <a:normAutofit/>
          </a:bodyPr>
          <a:lstStyle/>
          <a:p>
            <a:r>
              <a:rPr lang="en-US" dirty="0"/>
              <a:t>Without trade, a country’s equilibrium price and quantity depend only on its domestic supply and demand.</a:t>
            </a:r>
          </a:p>
        </p:txBody>
      </p:sp>
      <p:sp>
        <p:nvSpPr>
          <p:cNvPr id="16" name="TextBox 15"/>
          <p:cNvSpPr txBox="1"/>
          <p:nvPr/>
        </p:nvSpPr>
        <p:spPr>
          <a:xfrm>
            <a:off x="3550373" y="1547618"/>
            <a:ext cx="2085167" cy="363946"/>
          </a:xfrm>
          <a:prstGeom prst="rect">
            <a:avLst/>
          </a:prstGeom>
          <a:noFill/>
        </p:spPr>
        <p:txBody>
          <a:bodyPr wrap="square" rtlCol="0">
            <a:spAutoFit/>
          </a:bodyPr>
          <a:lstStyle/>
          <a:p>
            <a:pPr algn="ctr" defTabSz="806867"/>
            <a:r>
              <a:rPr lang="en-US" sz="1765" kern="0" dirty="0">
                <a:solidFill>
                  <a:srgbClr val="000000"/>
                </a:solidFill>
                <a:latin typeface="Arial"/>
                <a:cs typeface="Arial"/>
                <a:sym typeface="Arial"/>
              </a:rPr>
              <a:t>Figure 16-1</a:t>
            </a:r>
          </a:p>
        </p:txBody>
      </p:sp>
      <p:pic>
        <p:nvPicPr>
          <p:cNvPr id="2" name="Picture 1" descr="Supply and demand graph of Price of phone versus Quantity of phones. An upward sloping line, domestic supply, and a downward sloping line, domestic demand, are show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504" y="1838999"/>
            <a:ext cx="4327219" cy="3495377"/>
          </a:xfrm>
          <a:prstGeom prst="rect">
            <a:avLst/>
          </a:prstGeom>
        </p:spPr>
      </p:pic>
      <p:pic>
        <p:nvPicPr>
          <p:cNvPr id="8" name="Picture 7" descr="The lines cross at the autarky point A, which represents quantity Q-sub-A and price P-sub-A. A horizontal line is drawn at P-sub-A.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504" y="1838999"/>
            <a:ext cx="4327219" cy="3495377"/>
          </a:xfrm>
          <a:prstGeom prst="rect">
            <a:avLst/>
          </a:prstGeom>
        </p:spPr>
      </p:pic>
      <p:pic>
        <p:nvPicPr>
          <p:cNvPr id="10" name="Picture 9" descr="The triangular area above that line and below the demand line is shaded blue and labeled &quot;Consumer surplus.&quo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5504" y="1838999"/>
            <a:ext cx="4327219" cy="3495377"/>
          </a:xfrm>
          <a:prstGeom prst="rect">
            <a:avLst/>
          </a:prstGeom>
        </p:spPr>
      </p:pic>
      <p:pic>
        <p:nvPicPr>
          <p:cNvPr id="11" name="Picture 10" descr="The triangular area below the horizontal line and above  the supply line is shaded red and labeled &quot;Producer surplus.&quo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5504" y="1838999"/>
            <a:ext cx="4327219" cy="3495377"/>
          </a:xfrm>
          <a:prstGeom prst="rect">
            <a:avLst/>
          </a:prstGeom>
        </p:spPr>
      </p:pic>
    </p:spTree>
    <p:extLst>
      <p:ext uri="{BB962C8B-B14F-4D97-AF65-F5344CB8AC3E}">
        <p14:creationId xmlns:p14="http://schemas.microsoft.com/office/powerpoint/2010/main" val="11538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ine graph of Price of phone versus Quantity of phones, showing intersecting lines for domestic supply and domestic demand. Their point of intersection is labeled A, which occurs at quantity Q-sub-A and price P-sub-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573" y="2060308"/>
            <a:ext cx="4828899" cy="3688863"/>
          </a:xfrm>
          <a:prstGeom prst="rect">
            <a:avLst/>
          </a:prstGeom>
        </p:spPr>
      </p:pic>
      <p:pic>
        <p:nvPicPr>
          <p:cNvPr id="3" name="Picture 2" descr="A horizontal line at price P-sub-A passes through point A. The line is labeled Autarky Pri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573" y="2048265"/>
            <a:ext cx="4828899" cy="3688863"/>
          </a:xfrm>
          <a:prstGeom prst="rect">
            <a:avLst/>
          </a:prstGeom>
        </p:spPr>
      </p:pic>
      <p:pic>
        <p:nvPicPr>
          <p:cNvPr id="5" name="Picture 4" descr="A horizontal line at price P-sub-W, below P-sub-A, intersects the supply and demand lines. The line is labeled World Pri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3573" y="2060308"/>
            <a:ext cx="4828899" cy="3688863"/>
          </a:xfrm>
          <a:prstGeom prst="rect">
            <a:avLst/>
          </a:prstGeom>
        </p:spPr>
      </p:pic>
      <p:pic>
        <p:nvPicPr>
          <p:cNvPr id="6" name="Picture 5" descr="The point where world price intersects the demand curve corresponds to a quantity Q-sub-D, which is the domestic quantity demanded with trad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573" y="2044427"/>
            <a:ext cx="4828899" cy="4261046"/>
          </a:xfrm>
          <a:prstGeom prst="rect">
            <a:avLst/>
          </a:prstGeom>
        </p:spPr>
      </p:pic>
      <p:pic>
        <p:nvPicPr>
          <p:cNvPr id="7" name="Picture 6" descr="The point where world price intersects the supply curve corresponds to a quantity Q-sub-S, which is the domestic quantity supplied with trade. The distance between Q-sub-S and Q-sub-D is labeled Import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573" y="2056468"/>
            <a:ext cx="4828899" cy="4261046"/>
          </a:xfrm>
          <a:prstGeom prst="rect">
            <a:avLst/>
          </a:prstGeom>
        </p:spPr>
      </p:pic>
      <p:sp>
        <p:nvSpPr>
          <p:cNvPr id="13" name="TextBox 12"/>
          <p:cNvSpPr txBox="1"/>
          <p:nvPr/>
        </p:nvSpPr>
        <p:spPr>
          <a:xfrm>
            <a:off x="3550374" y="1676516"/>
            <a:ext cx="2085167" cy="363946"/>
          </a:xfrm>
          <a:prstGeom prst="rect">
            <a:avLst/>
          </a:prstGeom>
          <a:noFill/>
        </p:spPr>
        <p:txBody>
          <a:bodyPr wrap="square" rtlCol="0">
            <a:spAutoFit/>
          </a:bodyPr>
          <a:lstStyle/>
          <a:p>
            <a:pPr algn="ctr" defTabSz="806867"/>
            <a:r>
              <a:rPr lang="en-US" sz="1765" kern="0" dirty="0">
                <a:solidFill>
                  <a:srgbClr val="000000"/>
                </a:solidFill>
                <a:latin typeface="Arial"/>
                <a:cs typeface="Arial"/>
                <a:sym typeface="Arial"/>
              </a:rPr>
              <a:t>Figure 16-2</a:t>
            </a:r>
          </a:p>
        </p:txBody>
      </p:sp>
      <p:sp>
        <p:nvSpPr>
          <p:cNvPr id="4" name="Title 3"/>
          <p:cNvSpPr>
            <a:spLocks noGrp="1"/>
          </p:cNvSpPr>
          <p:nvPr>
            <p:ph type="title"/>
          </p:nvPr>
        </p:nvSpPr>
        <p:spPr/>
        <p:txBody>
          <a:bodyPr>
            <a:normAutofit fontScale="90000"/>
          </a:bodyPr>
          <a:lstStyle/>
          <a:p>
            <a:r>
              <a:rPr lang="en-US" dirty="0"/>
              <a:t>THE DOMESTIC MARKET WITH IMPORTS (1 of 2)</a:t>
            </a:r>
          </a:p>
        </p:txBody>
      </p:sp>
    </p:spTree>
    <p:extLst>
      <p:ext uri="{BB962C8B-B14F-4D97-AF65-F5344CB8AC3E}">
        <p14:creationId xmlns:p14="http://schemas.microsoft.com/office/powerpoint/2010/main" val="404641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DOMESTIC MARKET WITH IMPORTS (2 of 2)</a:t>
            </a:r>
          </a:p>
        </p:txBody>
      </p:sp>
      <p:sp>
        <p:nvSpPr>
          <p:cNvPr id="5" name="Content Placeholder 4"/>
          <p:cNvSpPr>
            <a:spLocks noGrp="1"/>
          </p:cNvSpPr>
          <p:nvPr>
            <p:ph sz="quarter" idx="10"/>
          </p:nvPr>
        </p:nvSpPr>
        <p:spPr>
          <a:xfrm>
            <a:off x="238220" y="1705847"/>
            <a:ext cx="8650752" cy="2824031"/>
          </a:xfrm>
        </p:spPr>
        <p:txBody>
          <a:bodyPr>
            <a:normAutofit fontScale="92500" lnSpcReduction="10000"/>
          </a:bodyPr>
          <a:lstStyle/>
          <a:p>
            <a:r>
              <a:rPr lang="en-US" dirty="0"/>
              <a:t>When the economy is opened to international trade, imports enter the domestic market, and the domestic price falls from the autarky price, </a:t>
            </a:r>
            <a:r>
              <a:rPr lang="en-US" i="1" dirty="0"/>
              <a:t>P</a:t>
            </a:r>
            <a:r>
              <a:rPr lang="en-US" i="1" baseline="-25000" dirty="0"/>
              <a:t>A</a:t>
            </a:r>
            <a:r>
              <a:rPr lang="en-US" dirty="0"/>
              <a:t>, to the world price, </a:t>
            </a:r>
            <a:r>
              <a:rPr lang="en-US" i="1" dirty="0"/>
              <a:t>P</a:t>
            </a:r>
            <a:r>
              <a:rPr lang="en-US" i="1" baseline="-25000" dirty="0"/>
              <a:t>W</a:t>
            </a:r>
            <a:r>
              <a:rPr lang="en-US" dirty="0"/>
              <a:t>. As the price falls, the domestic quantity demanded rises from </a:t>
            </a:r>
            <a:r>
              <a:rPr lang="en-US" i="1" dirty="0"/>
              <a:t>Q</a:t>
            </a:r>
            <a:r>
              <a:rPr lang="en-US" i="1" baseline="-25000" dirty="0"/>
              <a:t>A</a:t>
            </a:r>
            <a:r>
              <a:rPr lang="en-US" dirty="0"/>
              <a:t> to </a:t>
            </a:r>
            <a:r>
              <a:rPr lang="en-US" i="1" dirty="0"/>
              <a:t>Q</a:t>
            </a:r>
            <a:r>
              <a:rPr lang="en-US" i="1" baseline="-25000" dirty="0"/>
              <a:t>D</a:t>
            </a:r>
            <a:r>
              <a:rPr lang="en-US" dirty="0"/>
              <a:t> and the domestic quantity supplied falls from </a:t>
            </a:r>
            <a:r>
              <a:rPr lang="en-US" i="1" dirty="0"/>
              <a:t>Q</a:t>
            </a:r>
            <a:r>
              <a:rPr lang="en-US" i="1" baseline="-25000" dirty="0"/>
              <a:t>A</a:t>
            </a:r>
            <a:r>
              <a:rPr lang="en-US" dirty="0"/>
              <a:t> to </a:t>
            </a:r>
            <a:r>
              <a:rPr lang="en-US" i="1" dirty="0"/>
              <a:t>Q</a:t>
            </a:r>
            <a:r>
              <a:rPr lang="en-US" i="1" baseline="-25000" dirty="0"/>
              <a:t>S</a:t>
            </a:r>
            <a:r>
              <a:rPr lang="en-US" baseline="-25000" dirty="0"/>
              <a:t>. </a:t>
            </a:r>
          </a:p>
          <a:p>
            <a:r>
              <a:rPr lang="en-US" dirty="0"/>
              <a:t>The difference between domestic quantity demanded and domestic quantity supplied at </a:t>
            </a:r>
            <a:r>
              <a:rPr lang="en-US" i="1" dirty="0"/>
              <a:t>P</a:t>
            </a:r>
            <a:r>
              <a:rPr lang="en-US" i="1" baseline="-25000" dirty="0"/>
              <a:t>W</a:t>
            </a:r>
            <a:r>
              <a:rPr lang="en-US" dirty="0"/>
              <a:t>, the quantity </a:t>
            </a:r>
            <a:r>
              <a:rPr lang="en-US" i="1" dirty="0"/>
              <a:t>Q</a:t>
            </a:r>
            <a:r>
              <a:rPr lang="en-US" i="1" baseline="-25000" dirty="0"/>
              <a:t>D</a:t>
            </a:r>
            <a:r>
              <a:rPr lang="en-US" dirty="0"/>
              <a:t> − </a:t>
            </a:r>
            <a:r>
              <a:rPr lang="en-US" i="1" dirty="0"/>
              <a:t>Q</a:t>
            </a:r>
            <a:r>
              <a:rPr lang="en-US" i="1" baseline="-25000" dirty="0"/>
              <a:t>S</a:t>
            </a:r>
            <a:r>
              <a:rPr lang="en-US" dirty="0"/>
              <a:t>, is filled by imports.</a:t>
            </a:r>
          </a:p>
        </p:txBody>
      </p:sp>
    </p:spTree>
    <p:extLst>
      <p:ext uri="{BB962C8B-B14F-4D97-AF65-F5344CB8AC3E}">
        <p14:creationId xmlns:p14="http://schemas.microsoft.com/office/powerpoint/2010/main" val="262606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EFFECTS OF IMPORTS ON SURPLUS</a:t>
            </a:r>
          </a:p>
        </p:txBody>
      </p:sp>
      <p:sp>
        <p:nvSpPr>
          <p:cNvPr id="5" name="Content Placeholder 4"/>
          <p:cNvSpPr>
            <a:spLocks noGrp="1"/>
          </p:cNvSpPr>
          <p:nvPr>
            <p:ph sz="quarter" idx="10"/>
          </p:nvPr>
        </p:nvSpPr>
        <p:spPr>
          <a:xfrm>
            <a:off x="238220" y="4427668"/>
            <a:ext cx="8650752" cy="2063887"/>
          </a:xfrm>
        </p:spPr>
        <p:txBody>
          <a:bodyPr>
            <a:normAutofit fontScale="92500" lnSpcReduction="10000"/>
          </a:bodyPr>
          <a:lstStyle/>
          <a:p>
            <a:r>
              <a:rPr lang="en-US" sz="2294" b="1" dirty="0"/>
              <a:t>When the domestic price falls to </a:t>
            </a:r>
            <a:r>
              <a:rPr lang="en-US" sz="2294" b="1" i="1" dirty="0"/>
              <a:t>P</a:t>
            </a:r>
            <a:r>
              <a:rPr lang="en-US" sz="2294" b="1" i="1" baseline="-25000" dirty="0"/>
              <a:t>W</a:t>
            </a:r>
            <a:r>
              <a:rPr lang="en-US" sz="2294" b="1" dirty="0"/>
              <a:t> as a result of international trade, consumers gain additional surplus (areas X + Z) and producers lose surplus (area X).</a:t>
            </a:r>
          </a:p>
          <a:p>
            <a:r>
              <a:rPr lang="en-US" sz="2294" b="1" dirty="0"/>
              <a:t>Because the gains to consumers outweigh the losses to producers, there is an increase in the total surplus in the economy as a whole (area Z).</a:t>
            </a:r>
          </a:p>
        </p:txBody>
      </p:sp>
      <p:pic>
        <p:nvPicPr>
          <p:cNvPr id="15" name="Picture 14" descr="Line graph of Price of phone versus Quantity of phones, showing a single supply line intersecting a single demand line. The equilibrium point is marked as A, which occurs at quantity Q-sub-A and price P-sub-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725" y="1711147"/>
            <a:ext cx="5118550" cy="2386976"/>
          </a:xfrm>
          <a:prstGeom prst="rect">
            <a:avLst/>
          </a:prstGeom>
        </p:spPr>
      </p:pic>
      <p:pic>
        <p:nvPicPr>
          <p:cNvPr id="16" name="Picture 15" descr="A horizontal line at P-sub-W, which is below P-sub-A, extends from the vertical axis to the demand curve, intersecting the supply curve. Three points on the graph are labeled.&#10;&#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2725" y="1711147"/>
            <a:ext cx="5118550" cy="2386976"/>
          </a:xfrm>
          <a:prstGeom prst="rect">
            <a:avLst/>
          </a:prstGeom>
        </p:spPr>
      </p:pic>
      <p:pic>
        <p:nvPicPr>
          <p:cNvPr id="17" name="Picture 16" descr="The quantity at which domestic supply intersects P-sub-W is Q-sub-S. The quantity at which domestic demand intersects P-sub-W is Q-sub-D. The horizontal distance between Q-sub-S and Q-sub-D is labeled “Imports.”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2725" y="1711148"/>
            <a:ext cx="5118550" cy="2569081"/>
          </a:xfrm>
          <a:prstGeom prst="rect">
            <a:avLst/>
          </a:prstGeom>
        </p:spPr>
      </p:pic>
      <p:pic>
        <p:nvPicPr>
          <p:cNvPr id="18" name="Picture 17" descr="The triangular area above the horizontal line at P-sub-A and to the left of the demand line is labeled W. The triangular area below P-sub-W and to the left of the supply line is labeled 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2725" y="1711148"/>
            <a:ext cx="5118550" cy="2569081"/>
          </a:xfrm>
          <a:prstGeom prst="rect">
            <a:avLst/>
          </a:prstGeom>
        </p:spPr>
      </p:pic>
      <p:pic>
        <p:nvPicPr>
          <p:cNvPr id="19" name="Picture 18" descr="The trapezoidal area below the line for P-sub-A, above the line for P-sub-B, and to the left of the supply line is labeled X. A table next to the graph shows that X represents a loss in producer surplu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2725" y="1711148"/>
            <a:ext cx="5118550" cy="2569081"/>
          </a:xfrm>
          <a:prstGeom prst="rect">
            <a:avLst/>
          </a:prstGeom>
        </p:spPr>
      </p:pic>
      <p:pic>
        <p:nvPicPr>
          <p:cNvPr id="22" name="Picture 21" descr="The triangular area formed by a horizontal line at P-sub-W and the supply and demand lines is labeled Z. The table next to the graph notes that X plus Z is a gain in consumer surplus, and Z is the overall gain in total surplu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2725" y="1711148"/>
            <a:ext cx="5118550" cy="2569081"/>
          </a:xfrm>
          <a:prstGeom prst="rect">
            <a:avLst/>
          </a:prstGeom>
        </p:spPr>
      </p:pic>
      <p:sp>
        <p:nvSpPr>
          <p:cNvPr id="11" name="TextBox 10"/>
          <p:cNvSpPr txBox="1"/>
          <p:nvPr/>
        </p:nvSpPr>
        <p:spPr>
          <a:xfrm>
            <a:off x="3566092" y="1358109"/>
            <a:ext cx="2011819" cy="363946"/>
          </a:xfrm>
          <a:prstGeom prst="rect">
            <a:avLst/>
          </a:prstGeom>
          <a:noFill/>
        </p:spPr>
        <p:txBody>
          <a:bodyPr wrap="square" rtlCol="0">
            <a:spAutoFit/>
          </a:bodyPr>
          <a:lstStyle/>
          <a:p>
            <a:pPr algn="ctr" defTabSz="806867"/>
            <a:r>
              <a:rPr lang="en-US" sz="1765" kern="0" dirty="0">
                <a:solidFill>
                  <a:srgbClr val="000000"/>
                </a:solidFill>
                <a:latin typeface="Arial"/>
                <a:cs typeface="Arial"/>
                <a:sym typeface="Arial"/>
              </a:rPr>
              <a:t>Figure 16-3</a:t>
            </a:r>
          </a:p>
        </p:txBody>
      </p:sp>
    </p:spTree>
    <p:extLst>
      <p:ext uri="{BB962C8B-B14F-4D97-AF65-F5344CB8AC3E}">
        <p14:creationId xmlns:p14="http://schemas.microsoft.com/office/powerpoint/2010/main" val="63905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DOMESTIC MARKET WITH EXPORTS (1 of 2)</a:t>
            </a:r>
          </a:p>
        </p:txBody>
      </p:sp>
      <p:sp>
        <p:nvSpPr>
          <p:cNvPr id="10" name="Rectangle 9"/>
          <p:cNvSpPr/>
          <p:nvPr/>
        </p:nvSpPr>
        <p:spPr>
          <a:xfrm>
            <a:off x="3911035" y="1665183"/>
            <a:ext cx="1345240" cy="363946"/>
          </a:xfrm>
          <a:prstGeom prst="rect">
            <a:avLst/>
          </a:prstGeom>
        </p:spPr>
        <p:txBody>
          <a:bodyPr wrap="none">
            <a:spAutoFit/>
          </a:bodyPr>
          <a:lstStyle/>
          <a:p>
            <a:pPr algn="ctr" defTabSz="806867"/>
            <a:r>
              <a:rPr lang="en-US" sz="1765" kern="0" dirty="0">
                <a:solidFill>
                  <a:srgbClr val="000000"/>
                </a:solidFill>
                <a:latin typeface="Arial"/>
                <a:cs typeface="Arial"/>
                <a:sym typeface="Arial"/>
              </a:rPr>
              <a:t>Figure 16-4</a:t>
            </a:r>
          </a:p>
        </p:txBody>
      </p:sp>
      <p:pic>
        <p:nvPicPr>
          <p:cNvPr id="8" name="Picture 7" descr="Line graph of Price of and truck versus Quantity of trucks, showing intersecting supply and demand lines. The lines intersect at the point labeled A, representing the autarky price and quantity as discussed in the cap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158" y="2155502"/>
            <a:ext cx="5753008" cy="3773855"/>
          </a:xfrm>
          <a:prstGeom prst="rect">
            <a:avLst/>
          </a:prstGeom>
        </p:spPr>
      </p:pic>
      <p:pic>
        <p:nvPicPr>
          <p:cNvPr id="5" name="Picture 4" descr="A horizontal line representing a world price is above the autarky pri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158" y="2155502"/>
            <a:ext cx="5753008" cy="3773855"/>
          </a:xfrm>
          <a:prstGeom prst="rect">
            <a:avLst/>
          </a:prstGeom>
        </p:spPr>
      </p:pic>
      <p:pic>
        <p:nvPicPr>
          <p:cNvPr id="3" name="Picture 2" descr="The horizontal world price line intersects the supply curve at a higher quantity than the autarky quantity. This quantity, Q-sub-S, is labeled &quot;Domestic quantity supplied with trade&quo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158" y="2150688"/>
            <a:ext cx="5753008" cy="4262412"/>
          </a:xfrm>
          <a:prstGeom prst="rect">
            <a:avLst/>
          </a:prstGeom>
        </p:spPr>
      </p:pic>
      <p:pic>
        <p:nvPicPr>
          <p:cNvPr id="2" name="Picture 1" descr="The horizontal world price line intersects the demand curve at a lower quantity than the autarky quantity. This quantity, Q-sub-D, is labeled &quot;Domestic quantity demanded with trade&quot;. The difference between the new quantities supplied and demanded is labeled &quot;Exports&quo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158" y="2150688"/>
            <a:ext cx="5753008" cy="4262412"/>
          </a:xfrm>
          <a:prstGeom prst="rect">
            <a:avLst/>
          </a:prstGeom>
        </p:spPr>
      </p:pic>
    </p:spTree>
    <p:extLst>
      <p:ext uri="{BB962C8B-B14F-4D97-AF65-F5344CB8AC3E}">
        <p14:creationId xmlns:p14="http://schemas.microsoft.com/office/powerpoint/2010/main" val="184968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THE DOMESTIC MARKET WITH EXPORTS (2 of 2)</a:t>
            </a:r>
          </a:p>
        </p:txBody>
      </p:sp>
      <p:sp>
        <p:nvSpPr>
          <p:cNvPr id="5" name="Content Placeholder 4"/>
          <p:cNvSpPr>
            <a:spLocks noGrp="1"/>
          </p:cNvSpPr>
          <p:nvPr>
            <p:ph sz="quarter" idx="10"/>
          </p:nvPr>
        </p:nvSpPr>
        <p:spPr>
          <a:xfrm>
            <a:off x="238220" y="1705845"/>
            <a:ext cx="8650752" cy="3368394"/>
          </a:xfrm>
        </p:spPr>
        <p:txBody>
          <a:bodyPr>
            <a:normAutofit/>
          </a:bodyPr>
          <a:lstStyle/>
          <a:p>
            <a:r>
              <a:rPr lang="en-US" dirty="0"/>
              <a:t>When the economy is opened to international trade, some of the domestic supply is now exported. The domestic price rises from the autarky price, </a:t>
            </a:r>
            <a:r>
              <a:rPr lang="en-US" i="1" dirty="0"/>
              <a:t>P</a:t>
            </a:r>
            <a:r>
              <a:rPr lang="en-US" i="1" baseline="-25000" dirty="0"/>
              <a:t>A</a:t>
            </a:r>
            <a:r>
              <a:rPr lang="en-US" baseline="-25000" dirty="0"/>
              <a:t>, </a:t>
            </a:r>
            <a:r>
              <a:rPr lang="en-US" dirty="0"/>
              <a:t>to the world price, </a:t>
            </a:r>
            <a:r>
              <a:rPr lang="en-US" i="1" dirty="0"/>
              <a:t>P</a:t>
            </a:r>
            <a:r>
              <a:rPr lang="en-US" i="1" baseline="-25000" dirty="0"/>
              <a:t>W</a:t>
            </a:r>
            <a:r>
              <a:rPr lang="en-US" baseline="-25000" dirty="0"/>
              <a:t>. </a:t>
            </a:r>
            <a:r>
              <a:rPr lang="en-US" dirty="0"/>
              <a:t>As the price rises, the domestic quantity demanded falls from </a:t>
            </a:r>
            <a:r>
              <a:rPr lang="en-US" i="1" dirty="0"/>
              <a:t>Q</a:t>
            </a:r>
            <a:r>
              <a:rPr lang="en-US" i="1" baseline="-25000" dirty="0"/>
              <a:t>A</a:t>
            </a:r>
            <a:r>
              <a:rPr lang="en-US" dirty="0"/>
              <a:t> to </a:t>
            </a:r>
            <a:r>
              <a:rPr lang="en-US" i="1" dirty="0"/>
              <a:t>Q</a:t>
            </a:r>
            <a:r>
              <a:rPr lang="en-US" i="1" baseline="-25000" dirty="0"/>
              <a:t>D</a:t>
            </a:r>
            <a:r>
              <a:rPr lang="en-US" dirty="0"/>
              <a:t> and the domestic quantity supplied rises from </a:t>
            </a:r>
            <a:r>
              <a:rPr lang="en-US" i="1" dirty="0"/>
              <a:t>Q</a:t>
            </a:r>
            <a:r>
              <a:rPr lang="en-US" i="1" baseline="-25000" dirty="0"/>
              <a:t>A</a:t>
            </a:r>
            <a:r>
              <a:rPr lang="en-US" dirty="0"/>
              <a:t> to </a:t>
            </a:r>
            <a:r>
              <a:rPr lang="en-US" i="1" dirty="0"/>
              <a:t>Q</a:t>
            </a:r>
            <a:r>
              <a:rPr lang="en-US" i="1" baseline="-25000" dirty="0"/>
              <a:t>S</a:t>
            </a:r>
            <a:r>
              <a:rPr lang="en-US" baseline="-25000" dirty="0"/>
              <a:t>. </a:t>
            </a:r>
          </a:p>
          <a:p>
            <a:r>
              <a:rPr lang="en-US" dirty="0"/>
              <a:t>The portion of domestic production that is not consumed domestically, </a:t>
            </a:r>
            <a:r>
              <a:rPr lang="en-US" i="1" dirty="0"/>
              <a:t>Q</a:t>
            </a:r>
            <a:r>
              <a:rPr lang="en-US" i="1" baseline="-25000" dirty="0"/>
              <a:t>S</a:t>
            </a:r>
            <a:r>
              <a:rPr lang="en-US" dirty="0"/>
              <a:t> − </a:t>
            </a:r>
            <a:r>
              <a:rPr lang="en-US" i="1" dirty="0"/>
              <a:t>Q</a:t>
            </a:r>
            <a:r>
              <a:rPr lang="en-US" i="1" baseline="-25000" dirty="0"/>
              <a:t>D</a:t>
            </a:r>
            <a:r>
              <a:rPr lang="en-US" dirty="0"/>
              <a:t>, is exported.</a:t>
            </a:r>
          </a:p>
        </p:txBody>
      </p:sp>
    </p:spTree>
    <p:extLst>
      <p:ext uri="{BB962C8B-B14F-4D97-AF65-F5344CB8AC3E}">
        <p14:creationId xmlns:p14="http://schemas.microsoft.com/office/powerpoint/2010/main" val="249980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EFFECTS OF EXPORTS ON SURPLUS</a:t>
            </a:r>
          </a:p>
        </p:txBody>
      </p:sp>
      <p:sp>
        <p:nvSpPr>
          <p:cNvPr id="5" name="Content Placeholder 4"/>
          <p:cNvSpPr>
            <a:spLocks noGrp="1"/>
          </p:cNvSpPr>
          <p:nvPr>
            <p:ph sz="quarter" idx="10"/>
          </p:nvPr>
        </p:nvSpPr>
        <p:spPr>
          <a:xfrm>
            <a:off x="238220" y="4417948"/>
            <a:ext cx="8650752" cy="2063887"/>
          </a:xfrm>
        </p:spPr>
        <p:txBody>
          <a:bodyPr>
            <a:normAutofit fontScale="92500" lnSpcReduction="20000"/>
          </a:bodyPr>
          <a:lstStyle/>
          <a:p>
            <a:r>
              <a:rPr lang="en-US" dirty="0"/>
              <a:t>When the domestic price rises to </a:t>
            </a:r>
            <a:r>
              <a:rPr lang="en-US" i="1" dirty="0"/>
              <a:t>P</a:t>
            </a:r>
            <a:r>
              <a:rPr lang="en-US" i="1" baseline="-25000" dirty="0"/>
              <a:t>W</a:t>
            </a:r>
            <a:r>
              <a:rPr lang="en-US" dirty="0"/>
              <a:t> as a result of trade, producers gain additional surplus (area X + Z) but consumers lose surplus (area X).</a:t>
            </a:r>
          </a:p>
          <a:p>
            <a:r>
              <a:rPr lang="en-US" dirty="0"/>
              <a:t>Because the gains to producers outweigh the losses to consumers, there is an increase in the total surplus in the economy as a whole (area Z).</a:t>
            </a:r>
          </a:p>
        </p:txBody>
      </p:sp>
      <p:sp>
        <p:nvSpPr>
          <p:cNvPr id="13" name="Rectangle 12"/>
          <p:cNvSpPr/>
          <p:nvPr/>
        </p:nvSpPr>
        <p:spPr>
          <a:xfrm>
            <a:off x="3805075" y="1312145"/>
            <a:ext cx="1345240" cy="363946"/>
          </a:xfrm>
          <a:prstGeom prst="rect">
            <a:avLst/>
          </a:prstGeom>
        </p:spPr>
        <p:txBody>
          <a:bodyPr wrap="none">
            <a:spAutoFit/>
          </a:bodyPr>
          <a:lstStyle/>
          <a:p>
            <a:pPr algn="ctr" defTabSz="806867"/>
            <a:r>
              <a:rPr lang="en-US" sz="1765" kern="0" dirty="0">
                <a:solidFill>
                  <a:srgbClr val="000000"/>
                </a:solidFill>
                <a:latin typeface="Arial"/>
                <a:cs typeface="Arial"/>
                <a:sym typeface="Arial"/>
              </a:rPr>
              <a:t>Figure 16-5</a:t>
            </a:r>
          </a:p>
        </p:txBody>
      </p:sp>
      <p:pic>
        <p:nvPicPr>
          <p:cNvPr id="3" name="Picture 2" descr="Line graph of Price of truck versus Quantity of trucks, showing a single domestic supply line intersecting a single domestic demand line. The equilibrium point, A,  is marked, and occurs at quantity Q-sub-A and price P-sub-A. The triangular area above P-sub-A and below demand is shaded blue, and the triangular area below P-sub-A and above supply is shaded r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304" y="1659898"/>
            <a:ext cx="5111767" cy="2184223"/>
          </a:xfrm>
          <a:prstGeom prst="rect">
            <a:avLst/>
          </a:prstGeom>
        </p:spPr>
      </p:pic>
      <p:pic>
        <p:nvPicPr>
          <p:cNvPr id="2" name="Picture 1" descr="Two other points are now labeled at a higher price, P-sub-W. One lies on the demand curve at a lower quantity of trucks, Q-sub-D. The other lies on the supply curve at a higher quantity of trucks, Q-sub-S.&#10;&#10;The horizontal distance between Q-sub-D and Q-sub-S is labeled “Exports.” The triangular area below the horizontal line at P-sub-W and above both the supply and demand lines is labeled Z and shaded purple. The triangular area above the horizontal line at P-sub-W and to the left of the demand line is labeled W and is shaded blue. The trapezoidal area below the line for P-sub-W, above the line for P-sub-A, and to the left of the demand line is labeled X and is shaded green. The red triangular area below the line for P-sub-W and to the left of the supply line has remained unchanged and is now labeled Y.&#10;&#10;The table next to the graph notes that X represents a loss in consumer surplus. X plus Z represents a gain to producer surplus, and the overall change in total surplus is Z, which is a gai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304" y="1658461"/>
            <a:ext cx="5111767" cy="2370053"/>
          </a:xfrm>
          <a:prstGeom prst="rect">
            <a:avLst/>
          </a:prstGeom>
        </p:spPr>
      </p:pic>
    </p:spTree>
    <p:extLst>
      <p:ext uri="{BB962C8B-B14F-4D97-AF65-F5344CB8AC3E}">
        <p14:creationId xmlns:p14="http://schemas.microsoft.com/office/powerpoint/2010/main" val="148965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76FC5DD-7E4D-4876-ACFF-8E0235904075}"/>
              </a:ext>
            </a:extLst>
          </p:cNvPr>
          <p:cNvSpPr txBox="1">
            <a:spLocks noGrp="1"/>
          </p:cNvSpPr>
          <p:nvPr>
            <p:ph type="title"/>
          </p:nvPr>
        </p:nvSpPr>
        <p:spPr>
          <a:prstGeom prst="rect">
            <a:avLst/>
          </a:prstGeom>
          <a:noFill/>
          <a:ln>
            <a:noFill/>
          </a:ln>
        </p:spPr>
        <p:txBody>
          <a:bodyPr lIns="80669" tIns="80669" rIns="80669" bIns="80669" anchor="ctr" anchorCtr="0">
            <a:normAutofit fontScale="90000"/>
          </a:bodyPr>
          <a:lstStyle>
            <a:defPPr marR="0" lvl="0" algn="l" rtl="0">
              <a:lnSpc>
                <a:spcPct val="100000"/>
              </a:lnSpc>
              <a:spcBef>
                <a:spcPts val="0"/>
              </a:spcBef>
              <a:spcAft>
                <a:spcPts val="0"/>
              </a:spcAft>
            </a:defPPr>
            <a:lvl1pPr marL="0" marR="0" lvl="0" indent="0" algn="ctr" rtl="0" eaLnBrk="1" hangingPunct="1">
              <a:lnSpc>
                <a:spcPct val="100000"/>
              </a:lnSpc>
              <a:spcBef>
                <a:spcPts val="624"/>
              </a:spcBef>
              <a:spcAft>
                <a:spcPts val="0"/>
              </a:spcAft>
              <a:buClr>
                <a:schemeClr val="lt1"/>
              </a:buClr>
              <a:buFont typeface="Helvetica Neue"/>
              <a:buNone/>
              <a:defRPr sz="3600" b="0" i="0" u="none" strike="noStrike" cap="none">
                <a:solidFill>
                  <a:srgbClr val="002060"/>
                </a:solidFill>
                <a:latin typeface="Arial" pitchFamily="34" charset="0"/>
                <a:ea typeface="Helvetica Neue"/>
                <a:cs typeface="Arial" pitchFamily="34"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LEARN BY DOING: </a:t>
            </a:r>
            <a:r>
              <a:rPr lang="en-US" dirty="0">
                <a:latin typeface="Arial" panose="020B0604020202020204" pitchFamily="34" charset="0"/>
                <a:cs typeface="Arial" panose="020B0604020202020204" pitchFamily="34" charset="0"/>
              </a:rPr>
              <a:t>PRACTICE</a:t>
            </a:r>
            <a:r>
              <a:rPr lang="en-US" dirty="0"/>
              <a:t> QUESTION 1</a:t>
            </a:r>
          </a:p>
        </p:txBody>
      </p:sp>
      <p:sp>
        <p:nvSpPr>
          <p:cNvPr id="11" name="Content Placeholder 2">
            <a:extLst>
              <a:ext uri="{FF2B5EF4-FFF2-40B4-BE49-F238E27FC236}">
                <a16:creationId xmlns:a16="http://schemas.microsoft.com/office/drawing/2014/main" id="{B12EFCB3-C3AA-4454-AA25-E141C1A968A0}"/>
              </a:ext>
            </a:extLst>
          </p:cNvPr>
          <p:cNvSpPr>
            <a:spLocks noGrp="1"/>
          </p:cNvSpPr>
          <p:nvPr>
            <p:ph sz="quarter" idx="10"/>
          </p:nvPr>
        </p:nvSpPr>
        <p:spPr>
          <a:xfrm>
            <a:off x="238126" y="1706095"/>
            <a:ext cx="8650941" cy="2063284"/>
          </a:xfrm>
        </p:spPr>
        <p:txBody>
          <a:bodyPr>
            <a:noAutofit/>
          </a:bodyPr>
          <a:lstStyle/>
          <a:p>
            <a:pPr>
              <a:spcAft>
                <a:spcPts val="529"/>
              </a:spcAft>
            </a:pPr>
            <a:r>
              <a:rPr lang="en-US" sz="2294" dirty="0"/>
              <a:t>Imports are bad for a country because they harm both domestic consumers and domestic producers. </a:t>
            </a:r>
          </a:p>
          <a:p>
            <a:pPr marL="806867" lvl="1">
              <a:spcAft>
                <a:spcPts val="529"/>
              </a:spcAft>
              <a:buFont typeface="+mj-lt"/>
              <a:buAutoNum type="alphaLcParenR"/>
            </a:pPr>
            <a:r>
              <a:rPr lang="en-US" dirty="0"/>
              <a:t>true</a:t>
            </a:r>
          </a:p>
          <a:p>
            <a:pPr marL="806867" lvl="1">
              <a:spcAft>
                <a:spcPts val="529"/>
              </a:spcAft>
              <a:buFont typeface="+mj-lt"/>
              <a:buAutoNum type="alphaLcParenR"/>
            </a:pPr>
            <a:r>
              <a:rPr lang="en-US" dirty="0"/>
              <a:t>f</a:t>
            </a:r>
            <a:r>
              <a:rPr lang="en-US" dirty="0">
                <a:latin typeface="Arial" panose="020B0604020202020204" pitchFamily="34" charset="0"/>
                <a:cs typeface="Arial" panose="020B0604020202020204" pitchFamily="34" charset="0"/>
              </a:rPr>
              <a:t>als</a:t>
            </a:r>
            <a:r>
              <a:rPr lang="en-US" dirty="0"/>
              <a:t>e</a:t>
            </a:r>
          </a:p>
          <a:p>
            <a:pPr marL="806867" lvl="1">
              <a:spcAft>
                <a:spcPts val="529"/>
              </a:spcAft>
              <a:buFont typeface="+mj-lt"/>
              <a:buAutoNum type="alphaLcParen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3197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a:t>
            </a:r>
            <a:r>
              <a:rPr lang="en-US"/>
              <a:t>WILL LEARN</a:t>
            </a:r>
            <a:endParaRPr lang="en-US" dirty="0"/>
          </a:p>
        </p:txBody>
      </p:sp>
      <p:sp>
        <p:nvSpPr>
          <p:cNvPr id="24" name="Content Placeholder 2"/>
          <p:cNvSpPr>
            <a:spLocks noGrp="1"/>
          </p:cNvSpPr>
          <p:nvPr>
            <p:ph sz="quarter" idx="10"/>
          </p:nvPr>
        </p:nvSpPr>
        <p:spPr>
          <a:xfrm>
            <a:off x="238220" y="1705847"/>
            <a:ext cx="8650752" cy="3135095"/>
          </a:xfrm>
        </p:spPr>
        <p:txBody>
          <a:bodyPr>
            <a:normAutofit/>
          </a:bodyPr>
          <a:lstStyle/>
          <a:p>
            <a:pPr>
              <a:buFont typeface="Arial" charset="0"/>
              <a:buChar char="•"/>
            </a:pPr>
            <a:r>
              <a:rPr lang="en-US" dirty="0"/>
              <a:t>What is comparative advantage and why does it lead to international trade?</a:t>
            </a:r>
          </a:p>
          <a:p>
            <a:pPr>
              <a:buFont typeface="Arial" charset="0"/>
              <a:buChar char="•"/>
            </a:pPr>
            <a:r>
              <a:rPr lang="en-US" dirty="0"/>
              <a:t>What are the sources of comparative advantage?</a:t>
            </a:r>
          </a:p>
        </p:txBody>
      </p:sp>
    </p:spTree>
    <p:custDataLst>
      <p:tags r:id="rId1"/>
    </p:custDataLst>
    <p:extLst>
      <p:ext uri="{BB962C8B-B14F-4D97-AF65-F5344CB8AC3E}">
        <p14:creationId xmlns:p14="http://schemas.microsoft.com/office/powerpoint/2010/main" val="3244868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76FC5DD-7E4D-4876-ACFF-8E0235904075}"/>
              </a:ext>
            </a:extLst>
          </p:cNvPr>
          <p:cNvSpPr txBox="1">
            <a:spLocks noGrp="1"/>
          </p:cNvSpPr>
          <p:nvPr>
            <p:ph type="title"/>
          </p:nvPr>
        </p:nvSpPr>
        <p:spPr>
          <a:prstGeom prst="rect">
            <a:avLst/>
          </a:prstGeom>
          <a:noFill/>
          <a:ln>
            <a:noFill/>
          </a:ln>
        </p:spPr>
        <p:txBody>
          <a:bodyPr lIns="80669" tIns="80669" rIns="80669" bIns="80669" anchor="ctr" anchorCtr="0">
            <a:normAutofit fontScale="90000"/>
          </a:bodyPr>
          <a:lstStyle>
            <a:defPPr marR="0" lvl="0" algn="l" rtl="0">
              <a:lnSpc>
                <a:spcPct val="100000"/>
              </a:lnSpc>
              <a:spcBef>
                <a:spcPts val="0"/>
              </a:spcBef>
              <a:spcAft>
                <a:spcPts val="0"/>
              </a:spcAft>
            </a:defPPr>
            <a:lvl1pPr marL="0" marR="0" lvl="0" indent="0" algn="ctr" rtl="0" eaLnBrk="1" hangingPunct="1">
              <a:lnSpc>
                <a:spcPct val="100000"/>
              </a:lnSpc>
              <a:spcBef>
                <a:spcPts val="624"/>
              </a:spcBef>
              <a:spcAft>
                <a:spcPts val="0"/>
              </a:spcAft>
              <a:buClr>
                <a:schemeClr val="lt1"/>
              </a:buClr>
              <a:buFont typeface="Helvetica Neue"/>
              <a:buNone/>
              <a:defRPr sz="3600" b="0" i="0" u="none" strike="noStrike" cap="none">
                <a:solidFill>
                  <a:srgbClr val="002060"/>
                </a:solidFill>
                <a:latin typeface="Arial" pitchFamily="34" charset="0"/>
                <a:ea typeface="Helvetica Neue"/>
                <a:cs typeface="Arial" pitchFamily="34"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LEARN BY DOING: </a:t>
            </a:r>
            <a:r>
              <a:rPr lang="en-US" dirty="0">
                <a:latin typeface="Arial" panose="020B0604020202020204" pitchFamily="34" charset="0"/>
                <a:cs typeface="Arial" panose="020B0604020202020204" pitchFamily="34" charset="0"/>
              </a:rPr>
              <a:t>PRACTICE</a:t>
            </a:r>
            <a:r>
              <a:rPr lang="en-US" dirty="0"/>
              <a:t> QUESTION 1 - ANSWER</a:t>
            </a:r>
          </a:p>
        </p:txBody>
      </p:sp>
      <p:sp>
        <p:nvSpPr>
          <p:cNvPr id="11" name="Content Placeholder 2">
            <a:extLst>
              <a:ext uri="{FF2B5EF4-FFF2-40B4-BE49-F238E27FC236}">
                <a16:creationId xmlns:a16="http://schemas.microsoft.com/office/drawing/2014/main" id="{B12EFCB3-C3AA-4454-AA25-E141C1A968A0}"/>
              </a:ext>
            </a:extLst>
          </p:cNvPr>
          <p:cNvSpPr>
            <a:spLocks noGrp="1"/>
          </p:cNvSpPr>
          <p:nvPr>
            <p:ph sz="quarter" idx="10"/>
          </p:nvPr>
        </p:nvSpPr>
        <p:spPr>
          <a:xfrm>
            <a:off x="238126" y="1706095"/>
            <a:ext cx="8650941" cy="2063284"/>
          </a:xfrm>
        </p:spPr>
        <p:txBody>
          <a:bodyPr>
            <a:noAutofit/>
          </a:bodyPr>
          <a:lstStyle/>
          <a:p>
            <a:pPr>
              <a:spcAft>
                <a:spcPts val="529"/>
              </a:spcAft>
            </a:pPr>
            <a:r>
              <a:rPr lang="en-US" sz="2294" dirty="0"/>
              <a:t>Imports are bad for a country because they harm both domestic consumers and domestic producers. </a:t>
            </a:r>
          </a:p>
          <a:p>
            <a:pPr marL="806867" lvl="1">
              <a:spcAft>
                <a:spcPts val="529"/>
              </a:spcAft>
              <a:buFont typeface="+mj-lt"/>
              <a:buAutoNum type="alphaLcParenR"/>
            </a:pPr>
            <a:r>
              <a:rPr lang="en-US" dirty="0"/>
              <a:t>true</a:t>
            </a:r>
          </a:p>
          <a:p>
            <a:pPr marL="806867" lvl="1">
              <a:spcAft>
                <a:spcPts val="529"/>
              </a:spcAft>
              <a:buFont typeface="+mj-lt"/>
              <a:buAutoNum type="alphaLcParenR"/>
            </a:pPr>
            <a:r>
              <a:rPr lang="en-US" b="1" dirty="0">
                <a:latin typeface="Arial" panose="020B0604020202020204" pitchFamily="34" charset="0"/>
                <a:cs typeface="Arial" panose="020B0604020202020204" pitchFamily="34" charset="0"/>
              </a:rPr>
              <a:t>fals</a:t>
            </a:r>
            <a:r>
              <a:rPr lang="en-US" b="1" dirty="0"/>
              <a:t>e (correct answer)</a:t>
            </a:r>
          </a:p>
          <a:p>
            <a:pPr marL="806867" lvl="1">
              <a:spcAft>
                <a:spcPts val="529"/>
              </a:spcAft>
              <a:buFont typeface="+mj-lt"/>
              <a:buAutoNum type="alphaLcParen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3300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39986" y="1389445"/>
            <a:ext cx="8511360" cy="4992720"/>
          </a:xfrm>
        </p:spPr>
        <p:txBody>
          <a:bodyPr/>
          <a:lstStyle/>
          <a:p>
            <a:pPr marL="0" indent="0">
              <a:buNone/>
            </a:pPr>
            <a:r>
              <a:rPr lang="en-US" dirty="0"/>
              <a:t>Suppose the accompanying graph represents the U.S. supply and demand for corn. If the world price of corn is $5.00 per bushel, the United States will </a:t>
            </a:r>
          </a:p>
          <a:p>
            <a:pPr marL="0" indent="0" algn="ctr">
              <a:buNone/>
            </a:pPr>
            <a:endParaRPr lang="en-US" dirty="0"/>
          </a:p>
        </p:txBody>
      </p:sp>
      <p:sp>
        <p:nvSpPr>
          <p:cNvPr id="41" name="TextBox 40"/>
          <p:cNvSpPr txBox="1"/>
          <p:nvPr/>
        </p:nvSpPr>
        <p:spPr>
          <a:xfrm>
            <a:off x="3527578" y="5361597"/>
            <a:ext cx="352569" cy="508857"/>
          </a:xfrm>
          <a:prstGeom prst="rect">
            <a:avLst/>
          </a:prstGeom>
          <a:noFill/>
        </p:spPr>
        <p:txBody>
          <a:bodyPr wrap="square" rtlCol="0">
            <a:spAutoFit/>
          </a:bodyPr>
          <a:lstStyle/>
          <a:p>
            <a:pPr defTabSz="806867"/>
            <a:endParaRPr lang="en-US" sz="1765" b="1" kern="0" dirty="0">
              <a:solidFill>
                <a:srgbClr val="000000"/>
              </a:solidFill>
              <a:latin typeface="Arial"/>
              <a:cs typeface="Arial"/>
              <a:sym typeface="Arial"/>
            </a:endParaRPr>
          </a:p>
          <a:p>
            <a:pPr defTabSz="806867"/>
            <a:endParaRPr lang="en-US" sz="1412" kern="0" baseline="-25000" dirty="0">
              <a:solidFill>
                <a:srgbClr val="000000"/>
              </a:solidFill>
              <a:latin typeface="Arial"/>
              <a:cs typeface="Arial"/>
              <a:sym typeface="Arial"/>
            </a:endParaRPr>
          </a:p>
        </p:txBody>
      </p:sp>
      <p:sp>
        <p:nvSpPr>
          <p:cNvPr id="29" name="Title 1">
            <a:extLst>
              <a:ext uri="{FF2B5EF4-FFF2-40B4-BE49-F238E27FC236}">
                <a16:creationId xmlns:a16="http://schemas.microsoft.com/office/drawing/2014/main" id="{5AE2235B-10CC-46AE-B66A-16AD1D0C955C}"/>
              </a:ext>
            </a:extLst>
          </p:cNvPr>
          <p:cNvSpPr txBox="1">
            <a:spLocks/>
          </p:cNvSpPr>
          <p:nvPr/>
        </p:nvSpPr>
        <p:spPr>
          <a:xfrm>
            <a:off x="134472" y="296413"/>
            <a:ext cx="8875059" cy="719821"/>
          </a:xfrm>
          <a:prstGeom prst="rect">
            <a:avLst/>
          </a:prstGeom>
          <a:noFill/>
          <a:ln>
            <a:noFill/>
          </a:ln>
        </p:spPr>
        <p:txBody>
          <a:bodyPr lIns="80669" tIns="80669" rIns="80669" bIns="80669" anchor="ctr" anchorCtr="0">
            <a:normAutofit/>
          </a:bodyPr>
          <a:lstStyle>
            <a:defPPr marR="0" lvl="0" algn="l" rtl="0">
              <a:lnSpc>
                <a:spcPct val="100000"/>
              </a:lnSpc>
              <a:spcBef>
                <a:spcPts val="0"/>
              </a:spcBef>
              <a:spcAft>
                <a:spcPts val="0"/>
              </a:spcAft>
            </a:defPPr>
            <a:lvl1pPr marL="0" marR="0" lvl="0" indent="0" algn="ctr" rtl="0" eaLnBrk="1" hangingPunct="1">
              <a:lnSpc>
                <a:spcPct val="100000"/>
              </a:lnSpc>
              <a:spcBef>
                <a:spcPts val="624"/>
              </a:spcBef>
              <a:spcAft>
                <a:spcPts val="0"/>
              </a:spcAft>
              <a:buClr>
                <a:schemeClr val="lt1"/>
              </a:buClr>
              <a:buFont typeface="Helvetica Neue"/>
              <a:buNone/>
              <a:defRPr sz="3600" b="0" i="0" u="none" strike="noStrike" cap="none">
                <a:solidFill>
                  <a:srgbClr val="002060"/>
                </a:solidFill>
                <a:latin typeface="Arial" pitchFamily="34" charset="0"/>
                <a:ea typeface="Helvetica Neue"/>
                <a:cs typeface="Arial" pitchFamily="34"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defTabSz="806867">
              <a:spcBef>
                <a:spcPts val="551"/>
              </a:spcBef>
              <a:buClr>
                <a:srgbClr val="FFFFFF"/>
              </a:buClr>
            </a:pPr>
            <a:r>
              <a:rPr lang="en-US" sz="3177" kern="0" dirty="0"/>
              <a:t>LEARN BY DOING: PRACTICE QUESTION 2</a:t>
            </a:r>
          </a:p>
        </p:txBody>
      </p:sp>
      <p:sp>
        <p:nvSpPr>
          <p:cNvPr id="37" name="Content Placeholder 4">
            <a:extLst>
              <a:ext uri="{FF2B5EF4-FFF2-40B4-BE49-F238E27FC236}">
                <a16:creationId xmlns:a16="http://schemas.microsoft.com/office/drawing/2014/main" id="{F0357E7F-4826-461C-AA2A-84398EFBFF84}"/>
              </a:ext>
            </a:extLst>
          </p:cNvPr>
          <p:cNvSpPr txBox="1">
            <a:spLocks/>
          </p:cNvSpPr>
          <p:nvPr/>
        </p:nvSpPr>
        <p:spPr>
          <a:xfrm>
            <a:off x="5303969" y="3432737"/>
            <a:ext cx="3312493" cy="3040850"/>
          </a:xfrm>
          <a:prstGeom prst="rect">
            <a:avLst/>
          </a:prstGeom>
          <a:noFill/>
          <a:ln>
            <a:noFill/>
          </a:ln>
        </p:spPr>
        <p:txBody>
          <a:bodyPr lIns="80669" tIns="80669" rIns="80669" bIns="80669" anchor="t" anchorCtr="0">
            <a:normAutofit/>
          </a:bodyPr>
          <a:lstStyle>
            <a:defPPr marR="0" lvl="0" algn="l" rtl="0">
              <a:lnSpc>
                <a:spcPct val="100000"/>
              </a:lnSpc>
              <a:spcBef>
                <a:spcPts val="0"/>
              </a:spcBef>
              <a:spcAft>
                <a:spcPts val="0"/>
              </a:spcAft>
            </a:defPPr>
            <a:lvl1pPr marL="457200" marR="0" lvl="0" indent="-457200" algn="l" rtl="0" eaLnBrk="1" hangingPunct="1">
              <a:lnSpc>
                <a:spcPct val="100000"/>
              </a:lnSpc>
              <a:spcBef>
                <a:spcPts val="624"/>
              </a:spcBef>
              <a:spcAft>
                <a:spcPts val="0"/>
              </a:spcAft>
              <a:buClr>
                <a:srgbClr val="4E4E4E"/>
              </a:buClr>
              <a:buFont typeface="Arial" pitchFamily="34" charset="0"/>
              <a:buChar char="•"/>
              <a:defRPr sz="2800" b="0" i="0" u="none" strike="noStrike" cap="none">
                <a:solidFill>
                  <a:schemeClr val="tx1"/>
                </a:solidFill>
                <a:latin typeface="Arial" pitchFamily="34" charset="0"/>
                <a:ea typeface="Helvetica Neue"/>
                <a:cs typeface="Arial" pitchFamily="34" charset="0"/>
                <a:sym typeface="Helvetica Neue"/>
              </a:defRPr>
            </a:lvl1pPr>
            <a:lvl2pPr marL="965200" marR="0" lvl="1" indent="-457200" algn="l" rtl="0" eaLnBrk="1" hangingPunct="1">
              <a:lnSpc>
                <a:spcPct val="100000"/>
              </a:lnSpc>
              <a:spcBef>
                <a:spcPts val="624"/>
              </a:spcBef>
              <a:spcAft>
                <a:spcPts val="0"/>
              </a:spcAft>
              <a:buClr>
                <a:srgbClr val="4E4E4E"/>
              </a:buClr>
              <a:buFont typeface="Arial" pitchFamily="34" charset="0"/>
              <a:buChar char="–"/>
              <a:defRPr sz="2600" b="0" i="0" u="none" strike="noStrike" cap="none">
                <a:solidFill>
                  <a:schemeClr val="tx1"/>
                </a:solidFill>
                <a:latin typeface="Arial" pitchFamily="34" charset="0"/>
                <a:ea typeface="Helvetica Neue"/>
                <a:cs typeface="Arial" pitchFamily="34" charset="0"/>
                <a:sym typeface="Helvetica Neue"/>
              </a:defRPr>
            </a:lvl2pPr>
            <a:lvl3pPr marL="1473200" marR="0" lvl="2" indent="-457200" algn="l" rtl="0" eaLnBrk="1" hangingPunct="1">
              <a:lnSpc>
                <a:spcPct val="100000"/>
              </a:lnSpc>
              <a:spcBef>
                <a:spcPts val="624"/>
              </a:spcBef>
              <a:spcAft>
                <a:spcPts val="0"/>
              </a:spcAft>
              <a:buClr>
                <a:srgbClr val="4E4E4E"/>
              </a:buClr>
              <a:buFont typeface="Wingdings" pitchFamily="2" charset="2"/>
              <a:buChar char="§"/>
              <a:defRPr sz="2400" b="0" i="0" u="none" strike="noStrike" cap="none">
                <a:solidFill>
                  <a:schemeClr val="tx1"/>
                </a:solidFill>
                <a:latin typeface="Arial" pitchFamily="34" charset="0"/>
                <a:ea typeface="Helvetica Neue"/>
                <a:cs typeface="Arial" pitchFamily="34" charset="0"/>
                <a:sym typeface="Helvetica Neue"/>
              </a:defRPr>
            </a:lvl3pPr>
            <a:lvl4pPr marL="1866900" marR="0" lvl="3" indent="-342900" algn="l" rtl="0" eaLnBrk="1" hangingPunct="1">
              <a:lnSpc>
                <a:spcPct val="100000"/>
              </a:lnSpc>
              <a:spcBef>
                <a:spcPts val="624"/>
              </a:spcBef>
              <a:spcAft>
                <a:spcPts val="0"/>
              </a:spcAft>
              <a:buClr>
                <a:srgbClr val="4E4E4E"/>
              </a:buClr>
              <a:buFont typeface="Wingdings" pitchFamily="2" charset="2"/>
              <a:buChar char="q"/>
              <a:defRPr sz="2000" b="0" i="0" u="none" strike="noStrike" cap="none">
                <a:solidFill>
                  <a:schemeClr val="tx1"/>
                </a:solidFill>
                <a:latin typeface="Arial" pitchFamily="34" charset="0"/>
                <a:ea typeface="Helvetica Neue"/>
                <a:cs typeface="Arial" pitchFamily="34" charset="0"/>
                <a:sym typeface="Helvetica Neue"/>
              </a:defRPr>
            </a:lvl4pPr>
            <a:lvl5pPr marL="2374900" marR="0" lvl="4" indent="-342900" algn="l" rtl="0" eaLnBrk="1" hangingPunct="1">
              <a:lnSpc>
                <a:spcPct val="100000"/>
              </a:lnSpc>
              <a:spcBef>
                <a:spcPts val="624"/>
              </a:spcBef>
              <a:spcAft>
                <a:spcPts val="0"/>
              </a:spcAft>
              <a:buClr>
                <a:srgbClr val="4E4E4E"/>
              </a:buClr>
              <a:buFont typeface="Arial" pitchFamily="34" charset="0"/>
              <a:buChar char="•"/>
              <a:defRPr sz="2200" b="0" i="0" u="none" strike="noStrike" cap="none">
                <a:solidFill>
                  <a:schemeClr val="tx1"/>
                </a:solidFill>
                <a:latin typeface="Arial" pitchFamily="34" charset="0"/>
                <a:ea typeface="Helvetica Neue"/>
                <a:cs typeface="Arial" pitchFamily="34" charset="0"/>
                <a:sym typeface="Helvetica Neue"/>
              </a:defRPr>
            </a:lvl5pPr>
            <a:lvl6pPr marL="2801767" marR="0" lvl="5" indent="-122066" algn="l" rtl="0" eaLnBrk="1" hangingPunct="1">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Calibri"/>
                <a:ea typeface="Calibri"/>
                <a:cs typeface="Calibri"/>
                <a:sym typeface="Calibri"/>
              </a:defRPr>
            </a:lvl6pPr>
            <a:lvl7pPr marL="3311180" marR="0" lvl="6" indent="-123480" algn="l" rtl="0" eaLnBrk="1" hangingPunct="1">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Calibri"/>
                <a:ea typeface="Calibri"/>
                <a:cs typeface="Calibri"/>
                <a:sym typeface="Calibri"/>
              </a:defRPr>
            </a:lvl7pPr>
            <a:lvl8pPr marL="3820592" marR="0" lvl="7" indent="-124891" algn="l" rtl="0" eaLnBrk="1" hangingPunct="1">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Calibri"/>
                <a:ea typeface="Calibri"/>
                <a:cs typeface="Calibri"/>
                <a:sym typeface="Calibri"/>
              </a:defRPr>
            </a:lvl8pPr>
            <a:lvl9pPr marL="4330004" marR="0" lvl="8" indent="-126303" algn="l" rtl="0" eaLnBrk="1" hangingPunct="1">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Calibri"/>
                <a:ea typeface="Calibri"/>
                <a:cs typeface="Calibri"/>
                <a:sym typeface="Calibri"/>
              </a:defRPr>
            </a:lvl9pPr>
          </a:lstStyle>
          <a:p>
            <a:pPr marL="806867" lvl="1" indent="-403433" defTabSz="806867">
              <a:spcBef>
                <a:spcPts val="551"/>
              </a:spcBef>
              <a:spcAft>
                <a:spcPts val="529"/>
              </a:spcAft>
              <a:buFont typeface="+mj-lt"/>
              <a:buAutoNum type="alphaLcParenR"/>
              <a:defRPr/>
            </a:pPr>
            <a:r>
              <a:rPr lang="en-US" sz="2294" kern="0" dirty="0">
                <a:solidFill>
                  <a:srgbClr val="000000"/>
                </a:solidFill>
              </a:rPr>
              <a:t>be an autarky</a:t>
            </a:r>
          </a:p>
          <a:p>
            <a:pPr marL="806867" lvl="1" indent="-403433" defTabSz="806867">
              <a:spcBef>
                <a:spcPts val="551"/>
              </a:spcBef>
              <a:spcAft>
                <a:spcPts val="529"/>
              </a:spcAft>
              <a:buFont typeface="+mj-lt"/>
              <a:buAutoNum type="alphaLcParenR"/>
              <a:defRPr/>
            </a:pPr>
            <a:r>
              <a:rPr lang="en-US" sz="2294" kern="0" dirty="0">
                <a:solidFill>
                  <a:srgbClr val="000000"/>
                </a:solidFill>
              </a:rPr>
              <a:t>export corn</a:t>
            </a:r>
          </a:p>
          <a:p>
            <a:pPr marL="806867" lvl="1" indent="-403433" defTabSz="806867">
              <a:spcBef>
                <a:spcPts val="551"/>
              </a:spcBef>
              <a:spcAft>
                <a:spcPts val="529"/>
              </a:spcAft>
              <a:buFont typeface="+mj-lt"/>
              <a:buAutoNum type="alphaLcParenR"/>
              <a:defRPr/>
            </a:pPr>
            <a:r>
              <a:rPr lang="en-US" sz="2294" kern="0" dirty="0">
                <a:solidFill>
                  <a:srgbClr val="000000"/>
                </a:solidFill>
              </a:rPr>
              <a:t>import corn</a:t>
            </a:r>
          </a:p>
          <a:p>
            <a:pPr marL="806867" lvl="1" indent="-403433" defTabSz="806867">
              <a:spcBef>
                <a:spcPts val="551"/>
              </a:spcBef>
              <a:spcAft>
                <a:spcPts val="529"/>
              </a:spcAft>
              <a:buFont typeface="+mj-lt"/>
              <a:buAutoNum type="alphaLcParenR"/>
              <a:defRPr/>
            </a:pPr>
            <a:r>
              <a:rPr lang="en-US" sz="2294" kern="0" dirty="0">
                <a:solidFill>
                  <a:srgbClr val="000000"/>
                </a:solidFill>
              </a:rPr>
              <a:t>impose tariffs on corn</a:t>
            </a:r>
          </a:p>
        </p:txBody>
      </p:sp>
      <p:pic>
        <p:nvPicPr>
          <p:cNvPr id="4" name="Picture 3" descr="A graph with depicting the Demand and Supply Curves of Price per bushel on the vertical axis and the Quantity of rides on the horizontal axis. The vertical axis has P=$3, P=$4, P=$5. &#10;"/>
          <p:cNvPicPr>
            <a:picLocks noChangeAspect="1"/>
          </p:cNvPicPr>
          <p:nvPr/>
        </p:nvPicPr>
        <p:blipFill>
          <a:blip r:embed="rId3"/>
          <a:stretch>
            <a:fillRect/>
          </a:stretch>
        </p:blipFill>
        <p:spPr>
          <a:xfrm>
            <a:off x="496230" y="2962434"/>
            <a:ext cx="4672853" cy="2975162"/>
          </a:xfrm>
          <a:prstGeom prst="rect">
            <a:avLst/>
          </a:prstGeom>
        </p:spPr>
      </p:pic>
    </p:spTree>
    <p:extLst>
      <p:ext uri="{BB962C8B-B14F-4D97-AF65-F5344CB8AC3E}">
        <p14:creationId xmlns:p14="http://schemas.microsoft.com/office/powerpoint/2010/main" val="2894784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39986" y="1389445"/>
            <a:ext cx="8511360" cy="4992720"/>
          </a:xfrm>
        </p:spPr>
        <p:txBody>
          <a:bodyPr/>
          <a:lstStyle/>
          <a:p>
            <a:pPr marL="0" indent="0">
              <a:buNone/>
            </a:pPr>
            <a:r>
              <a:rPr lang="en-US" dirty="0"/>
              <a:t>Suppose the accompanying graph represents the U.S. supply and demand for corn. If the world price of corn is $5.00 per bushel, the United States will </a:t>
            </a:r>
          </a:p>
          <a:p>
            <a:pPr marL="0" indent="0" algn="ctr">
              <a:buNone/>
            </a:pPr>
            <a:endParaRPr lang="en-US" dirty="0"/>
          </a:p>
        </p:txBody>
      </p:sp>
      <p:sp>
        <p:nvSpPr>
          <p:cNvPr id="41" name="TextBox 40"/>
          <p:cNvSpPr txBox="1"/>
          <p:nvPr/>
        </p:nvSpPr>
        <p:spPr>
          <a:xfrm>
            <a:off x="3527578" y="5361597"/>
            <a:ext cx="352569" cy="508857"/>
          </a:xfrm>
          <a:prstGeom prst="rect">
            <a:avLst/>
          </a:prstGeom>
          <a:noFill/>
        </p:spPr>
        <p:txBody>
          <a:bodyPr wrap="square" rtlCol="0">
            <a:spAutoFit/>
          </a:bodyPr>
          <a:lstStyle/>
          <a:p>
            <a:pPr defTabSz="806867"/>
            <a:endParaRPr lang="en-US" sz="1765" b="1" kern="0" dirty="0">
              <a:solidFill>
                <a:srgbClr val="000000"/>
              </a:solidFill>
              <a:latin typeface="Arial"/>
              <a:cs typeface="Arial"/>
              <a:sym typeface="Arial"/>
            </a:endParaRPr>
          </a:p>
          <a:p>
            <a:pPr defTabSz="806867"/>
            <a:endParaRPr lang="en-US" sz="1412" kern="0" baseline="-25000" dirty="0">
              <a:solidFill>
                <a:srgbClr val="000000"/>
              </a:solidFill>
              <a:latin typeface="Arial"/>
              <a:cs typeface="Arial"/>
              <a:sym typeface="Arial"/>
            </a:endParaRPr>
          </a:p>
        </p:txBody>
      </p:sp>
      <p:sp>
        <p:nvSpPr>
          <p:cNvPr id="29" name="Title 1">
            <a:extLst>
              <a:ext uri="{FF2B5EF4-FFF2-40B4-BE49-F238E27FC236}">
                <a16:creationId xmlns:a16="http://schemas.microsoft.com/office/drawing/2014/main" id="{5AE2235B-10CC-46AE-B66A-16AD1D0C955C}"/>
              </a:ext>
            </a:extLst>
          </p:cNvPr>
          <p:cNvSpPr txBox="1">
            <a:spLocks/>
          </p:cNvSpPr>
          <p:nvPr/>
        </p:nvSpPr>
        <p:spPr>
          <a:xfrm>
            <a:off x="134472" y="296413"/>
            <a:ext cx="8875059" cy="719821"/>
          </a:xfrm>
          <a:prstGeom prst="rect">
            <a:avLst/>
          </a:prstGeom>
          <a:noFill/>
          <a:ln>
            <a:noFill/>
          </a:ln>
        </p:spPr>
        <p:txBody>
          <a:bodyPr lIns="80669" tIns="80669" rIns="80669" bIns="80669" anchor="ctr" anchorCtr="0">
            <a:normAutofit fontScale="77500" lnSpcReduction="20000"/>
          </a:bodyPr>
          <a:lstStyle>
            <a:defPPr marR="0" lvl="0" algn="l" rtl="0">
              <a:lnSpc>
                <a:spcPct val="100000"/>
              </a:lnSpc>
              <a:spcBef>
                <a:spcPts val="0"/>
              </a:spcBef>
              <a:spcAft>
                <a:spcPts val="0"/>
              </a:spcAft>
            </a:defPPr>
            <a:lvl1pPr marL="0" marR="0" lvl="0" indent="0" algn="ctr" rtl="0" eaLnBrk="1" hangingPunct="1">
              <a:lnSpc>
                <a:spcPct val="100000"/>
              </a:lnSpc>
              <a:spcBef>
                <a:spcPts val="624"/>
              </a:spcBef>
              <a:spcAft>
                <a:spcPts val="0"/>
              </a:spcAft>
              <a:buClr>
                <a:schemeClr val="lt1"/>
              </a:buClr>
              <a:buFont typeface="Helvetica Neue"/>
              <a:buNone/>
              <a:defRPr sz="3600" b="0" i="0" u="none" strike="noStrike" cap="none">
                <a:solidFill>
                  <a:srgbClr val="002060"/>
                </a:solidFill>
                <a:latin typeface="Arial" pitchFamily="34" charset="0"/>
                <a:ea typeface="Helvetica Neue"/>
                <a:cs typeface="Arial" pitchFamily="34"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defTabSz="806867">
              <a:spcBef>
                <a:spcPts val="551"/>
              </a:spcBef>
              <a:buClr>
                <a:srgbClr val="FFFFFF"/>
              </a:buClr>
            </a:pPr>
            <a:r>
              <a:rPr lang="en-US" sz="3177" kern="0" dirty="0"/>
              <a:t>LEARN BY DOING: PRACTICE QUESTION 2 - ANSWER</a:t>
            </a:r>
          </a:p>
        </p:txBody>
      </p:sp>
      <p:sp>
        <p:nvSpPr>
          <p:cNvPr id="37" name="Content Placeholder 4">
            <a:extLst>
              <a:ext uri="{FF2B5EF4-FFF2-40B4-BE49-F238E27FC236}">
                <a16:creationId xmlns:a16="http://schemas.microsoft.com/office/drawing/2014/main" id="{F0357E7F-4826-461C-AA2A-84398EFBFF84}"/>
              </a:ext>
            </a:extLst>
          </p:cNvPr>
          <p:cNvSpPr txBox="1">
            <a:spLocks/>
          </p:cNvSpPr>
          <p:nvPr/>
        </p:nvSpPr>
        <p:spPr>
          <a:xfrm>
            <a:off x="5303969" y="3432737"/>
            <a:ext cx="3447379" cy="3040850"/>
          </a:xfrm>
          <a:prstGeom prst="rect">
            <a:avLst/>
          </a:prstGeom>
          <a:noFill/>
          <a:ln>
            <a:noFill/>
          </a:ln>
        </p:spPr>
        <p:txBody>
          <a:bodyPr lIns="80669" tIns="80669" rIns="80669" bIns="80669" anchor="t" anchorCtr="0">
            <a:normAutofit/>
          </a:bodyPr>
          <a:lstStyle>
            <a:defPPr marR="0" lvl="0" algn="l" rtl="0">
              <a:lnSpc>
                <a:spcPct val="100000"/>
              </a:lnSpc>
              <a:spcBef>
                <a:spcPts val="0"/>
              </a:spcBef>
              <a:spcAft>
                <a:spcPts val="0"/>
              </a:spcAft>
            </a:defPPr>
            <a:lvl1pPr marL="457200" marR="0" lvl="0" indent="-457200" algn="l" rtl="0" eaLnBrk="1" hangingPunct="1">
              <a:lnSpc>
                <a:spcPct val="100000"/>
              </a:lnSpc>
              <a:spcBef>
                <a:spcPts val="624"/>
              </a:spcBef>
              <a:spcAft>
                <a:spcPts val="0"/>
              </a:spcAft>
              <a:buClr>
                <a:srgbClr val="4E4E4E"/>
              </a:buClr>
              <a:buFont typeface="Arial" pitchFamily="34" charset="0"/>
              <a:buChar char="•"/>
              <a:defRPr sz="2800" b="0" i="0" u="none" strike="noStrike" cap="none">
                <a:solidFill>
                  <a:schemeClr val="tx1"/>
                </a:solidFill>
                <a:latin typeface="Arial" pitchFamily="34" charset="0"/>
                <a:ea typeface="Helvetica Neue"/>
                <a:cs typeface="Arial" pitchFamily="34" charset="0"/>
                <a:sym typeface="Helvetica Neue"/>
              </a:defRPr>
            </a:lvl1pPr>
            <a:lvl2pPr marL="965200" marR="0" lvl="1" indent="-457200" algn="l" rtl="0" eaLnBrk="1" hangingPunct="1">
              <a:lnSpc>
                <a:spcPct val="100000"/>
              </a:lnSpc>
              <a:spcBef>
                <a:spcPts val="624"/>
              </a:spcBef>
              <a:spcAft>
                <a:spcPts val="0"/>
              </a:spcAft>
              <a:buClr>
                <a:srgbClr val="4E4E4E"/>
              </a:buClr>
              <a:buFont typeface="Arial" pitchFamily="34" charset="0"/>
              <a:buChar char="–"/>
              <a:defRPr sz="2600" b="0" i="0" u="none" strike="noStrike" cap="none">
                <a:solidFill>
                  <a:schemeClr val="tx1"/>
                </a:solidFill>
                <a:latin typeface="Arial" pitchFamily="34" charset="0"/>
                <a:ea typeface="Helvetica Neue"/>
                <a:cs typeface="Arial" pitchFamily="34" charset="0"/>
                <a:sym typeface="Helvetica Neue"/>
              </a:defRPr>
            </a:lvl2pPr>
            <a:lvl3pPr marL="1473200" marR="0" lvl="2" indent="-457200" algn="l" rtl="0" eaLnBrk="1" hangingPunct="1">
              <a:lnSpc>
                <a:spcPct val="100000"/>
              </a:lnSpc>
              <a:spcBef>
                <a:spcPts val="624"/>
              </a:spcBef>
              <a:spcAft>
                <a:spcPts val="0"/>
              </a:spcAft>
              <a:buClr>
                <a:srgbClr val="4E4E4E"/>
              </a:buClr>
              <a:buFont typeface="Wingdings" pitchFamily="2" charset="2"/>
              <a:buChar char="§"/>
              <a:defRPr sz="2400" b="0" i="0" u="none" strike="noStrike" cap="none">
                <a:solidFill>
                  <a:schemeClr val="tx1"/>
                </a:solidFill>
                <a:latin typeface="Arial" pitchFamily="34" charset="0"/>
                <a:ea typeface="Helvetica Neue"/>
                <a:cs typeface="Arial" pitchFamily="34" charset="0"/>
                <a:sym typeface="Helvetica Neue"/>
              </a:defRPr>
            </a:lvl3pPr>
            <a:lvl4pPr marL="1866900" marR="0" lvl="3" indent="-342900" algn="l" rtl="0" eaLnBrk="1" hangingPunct="1">
              <a:lnSpc>
                <a:spcPct val="100000"/>
              </a:lnSpc>
              <a:spcBef>
                <a:spcPts val="624"/>
              </a:spcBef>
              <a:spcAft>
                <a:spcPts val="0"/>
              </a:spcAft>
              <a:buClr>
                <a:srgbClr val="4E4E4E"/>
              </a:buClr>
              <a:buFont typeface="Wingdings" pitchFamily="2" charset="2"/>
              <a:buChar char="q"/>
              <a:defRPr sz="2000" b="0" i="0" u="none" strike="noStrike" cap="none">
                <a:solidFill>
                  <a:schemeClr val="tx1"/>
                </a:solidFill>
                <a:latin typeface="Arial" pitchFamily="34" charset="0"/>
                <a:ea typeface="Helvetica Neue"/>
                <a:cs typeface="Arial" pitchFamily="34" charset="0"/>
                <a:sym typeface="Helvetica Neue"/>
              </a:defRPr>
            </a:lvl4pPr>
            <a:lvl5pPr marL="2374900" marR="0" lvl="4" indent="-342900" algn="l" rtl="0" eaLnBrk="1" hangingPunct="1">
              <a:lnSpc>
                <a:spcPct val="100000"/>
              </a:lnSpc>
              <a:spcBef>
                <a:spcPts val="624"/>
              </a:spcBef>
              <a:spcAft>
                <a:spcPts val="0"/>
              </a:spcAft>
              <a:buClr>
                <a:srgbClr val="4E4E4E"/>
              </a:buClr>
              <a:buFont typeface="Arial" pitchFamily="34" charset="0"/>
              <a:buChar char="•"/>
              <a:defRPr sz="2200" b="0" i="0" u="none" strike="noStrike" cap="none">
                <a:solidFill>
                  <a:schemeClr val="tx1"/>
                </a:solidFill>
                <a:latin typeface="Arial" pitchFamily="34" charset="0"/>
                <a:ea typeface="Helvetica Neue"/>
                <a:cs typeface="Arial" pitchFamily="34" charset="0"/>
                <a:sym typeface="Helvetica Neue"/>
              </a:defRPr>
            </a:lvl5pPr>
            <a:lvl6pPr marL="2801767" marR="0" lvl="5" indent="-122066" algn="l" rtl="0" eaLnBrk="1" hangingPunct="1">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Calibri"/>
                <a:ea typeface="Calibri"/>
                <a:cs typeface="Calibri"/>
                <a:sym typeface="Calibri"/>
              </a:defRPr>
            </a:lvl6pPr>
            <a:lvl7pPr marL="3311180" marR="0" lvl="6" indent="-123480" algn="l" rtl="0" eaLnBrk="1" hangingPunct="1">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Calibri"/>
                <a:ea typeface="Calibri"/>
                <a:cs typeface="Calibri"/>
                <a:sym typeface="Calibri"/>
              </a:defRPr>
            </a:lvl7pPr>
            <a:lvl8pPr marL="3820592" marR="0" lvl="7" indent="-124891" algn="l" rtl="0" eaLnBrk="1" hangingPunct="1">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Calibri"/>
                <a:ea typeface="Calibri"/>
                <a:cs typeface="Calibri"/>
                <a:sym typeface="Calibri"/>
              </a:defRPr>
            </a:lvl8pPr>
            <a:lvl9pPr marL="4330004" marR="0" lvl="8" indent="-126303" algn="l" rtl="0" eaLnBrk="1" hangingPunct="1">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Calibri"/>
                <a:ea typeface="Calibri"/>
                <a:cs typeface="Calibri"/>
                <a:sym typeface="Calibri"/>
              </a:defRPr>
            </a:lvl9pPr>
          </a:lstStyle>
          <a:p>
            <a:pPr marL="806867" lvl="1" indent="-403433" defTabSz="806867">
              <a:spcBef>
                <a:spcPts val="551"/>
              </a:spcBef>
              <a:spcAft>
                <a:spcPts val="529"/>
              </a:spcAft>
              <a:buFont typeface="+mj-lt"/>
              <a:buAutoNum type="alphaLcParenR"/>
              <a:defRPr/>
            </a:pPr>
            <a:r>
              <a:rPr lang="en-US" sz="2294" kern="0" dirty="0">
                <a:solidFill>
                  <a:srgbClr val="000000"/>
                </a:solidFill>
              </a:rPr>
              <a:t>be an autarky</a:t>
            </a:r>
          </a:p>
          <a:p>
            <a:pPr marL="806867" lvl="1" indent="-403433" defTabSz="806867">
              <a:spcBef>
                <a:spcPts val="551"/>
              </a:spcBef>
              <a:spcAft>
                <a:spcPts val="529"/>
              </a:spcAft>
              <a:buFont typeface="+mj-lt"/>
              <a:buAutoNum type="alphaLcParenR"/>
              <a:defRPr/>
            </a:pPr>
            <a:r>
              <a:rPr lang="en-US" sz="2294" b="1" kern="0" dirty="0">
                <a:solidFill>
                  <a:srgbClr val="000000"/>
                </a:solidFill>
              </a:rPr>
              <a:t>export corn (correct answer)</a:t>
            </a:r>
          </a:p>
          <a:p>
            <a:pPr marL="806867" lvl="1" indent="-403433" defTabSz="806867">
              <a:spcBef>
                <a:spcPts val="551"/>
              </a:spcBef>
              <a:spcAft>
                <a:spcPts val="529"/>
              </a:spcAft>
              <a:buFont typeface="+mj-lt"/>
              <a:buAutoNum type="alphaLcParenR"/>
              <a:defRPr/>
            </a:pPr>
            <a:r>
              <a:rPr lang="en-US" sz="2294" kern="0" dirty="0">
                <a:solidFill>
                  <a:srgbClr val="000000"/>
                </a:solidFill>
              </a:rPr>
              <a:t>import corn</a:t>
            </a:r>
          </a:p>
          <a:p>
            <a:pPr marL="806867" lvl="1" indent="-403433" defTabSz="806867">
              <a:spcBef>
                <a:spcPts val="551"/>
              </a:spcBef>
              <a:spcAft>
                <a:spcPts val="529"/>
              </a:spcAft>
              <a:buFont typeface="+mj-lt"/>
              <a:buAutoNum type="alphaLcParenR"/>
              <a:defRPr/>
            </a:pPr>
            <a:r>
              <a:rPr lang="en-US" sz="2294" kern="0" dirty="0">
                <a:solidFill>
                  <a:srgbClr val="000000"/>
                </a:solidFill>
              </a:rPr>
              <a:t>impose tariffs on corn</a:t>
            </a:r>
          </a:p>
        </p:txBody>
      </p:sp>
      <p:pic>
        <p:nvPicPr>
          <p:cNvPr id="23" name="Picture 22" descr="A graph with depicting the Demand and Supply Curves of Price per bushel on the vertical axis and the Quantity of rides on the horizontal axis. The vertical axis has P=$3, P=$4, P=$5. &#10;"/>
          <p:cNvPicPr>
            <a:picLocks noChangeAspect="1"/>
          </p:cNvPicPr>
          <p:nvPr/>
        </p:nvPicPr>
        <p:blipFill>
          <a:blip r:embed="rId3"/>
          <a:stretch>
            <a:fillRect/>
          </a:stretch>
        </p:blipFill>
        <p:spPr>
          <a:xfrm>
            <a:off x="435552" y="3065511"/>
            <a:ext cx="4672853" cy="2975162"/>
          </a:xfrm>
          <a:prstGeom prst="rect">
            <a:avLst/>
          </a:prstGeom>
        </p:spPr>
      </p:pic>
    </p:spTree>
    <p:extLst>
      <p:ext uri="{BB962C8B-B14F-4D97-AF65-F5344CB8AC3E}">
        <p14:creationId xmlns:p14="http://schemas.microsoft.com/office/powerpoint/2010/main" val="3920877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INTERNATIONAL TRADE AND WAGES</a:t>
            </a:r>
          </a:p>
        </p:txBody>
      </p:sp>
      <p:sp>
        <p:nvSpPr>
          <p:cNvPr id="7" name="Content Placeholder 6"/>
          <p:cNvSpPr>
            <a:spLocks noGrp="1"/>
          </p:cNvSpPr>
          <p:nvPr>
            <p:ph sz="quarter" idx="10"/>
          </p:nvPr>
        </p:nvSpPr>
        <p:spPr>
          <a:xfrm>
            <a:off x="238220" y="1496998"/>
            <a:ext cx="8650752" cy="4578480"/>
          </a:xfrm>
        </p:spPr>
        <p:txBody>
          <a:bodyPr>
            <a:normAutofit fontScale="77500" lnSpcReduction="20000"/>
          </a:bodyPr>
          <a:lstStyle/>
          <a:p>
            <a:pPr>
              <a:spcAft>
                <a:spcPts val="529"/>
              </a:spcAft>
            </a:pPr>
            <a:r>
              <a:rPr lang="en-US" kern="1200" dirty="0">
                <a:ea typeface=""/>
              </a:rPr>
              <a:t>Producers and consumers are not the only ones affected by trade.</a:t>
            </a:r>
          </a:p>
          <a:p>
            <a:pPr>
              <a:spcAft>
                <a:spcPts val="529"/>
              </a:spcAft>
            </a:pPr>
            <a:r>
              <a:rPr lang="en-US" kern="1200" dirty="0">
                <a:ea typeface=""/>
              </a:rPr>
              <a:t>Trade also affects owners of factors of production (labor, land, and capital).</a:t>
            </a:r>
          </a:p>
          <a:p>
            <a:pPr lvl="0"/>
            <a:r>
              <a:rPr lang="en-US" kern="1200" dirty="0">
                <a:ea typeface=""/>
              </a:rPr>
              <a:t>The </a:t>
            </a:r>
            <a:r>
              <a:rPr lang="en-US" b="1" kern="1200" dirty="0">
                <a:ea typeface=""/>
              </a:rPr>
              <a:t>Heckscher–Ohlin model:</a:t>
            </a:r>
            <a:r>
              <a:rPr lang="en-US" kern="1200" dirty="0">
                <a:ea typeface=""/>
              </a:rPr>
              <a:t> A country tends to export goods that are intensive in factors that are abundant in that country and to import goods that are intensive in factors that are scarce. </a:t>
            </a:r>
          </a:p>
          <a:p>
            <a:pPr lvl="0"/>
            <a:r>
              <a:rPr lang="en-US" b="1" kern="1200" dirty="0">
                <a:ea typeface=""/>
              </a:rPr>
              <a:t>Trade increases the demand for factors that are abundant and decreases the demand for factors that are scarce in a country. Prices of abundant factors tend to rise, and prices of scarce factors tend to fall.</a:t>
            </a:r>
          </a:p>
          <a:p>
            <a:pPr lvl="0"/>
            <a:r>
              <a:rPr lang="en-US" kern="1200" dirty="0">
                <a:ea typeface=""/>
              </a:rPr>
              <a:t>U.S. exports are human-capital-intensive (high-tech designs, for example), while U.S. imports are unskilled-labor-intensive (clothing, for example). </a:t>
            </a:r>
          </a:p>
          <a:p>
            <a:pPr lvl="0"/>
            <a:r>
              <a:rPr lang="en-US" kern="1200" dirty="0">
                <a:ea typeface=""/>
              </a:rPr>
              <a:t>Trade raises wages of highly educated American workers and reduces wages of unskilled workers. Trade increases wage inequality. </a:t>
            </a:r>
          </a:p>
          <a:p>
            <a:pPr marL="0" indent="0">
              <a:spcAft>
                <a:spcPts val="529"/>
              </a:spcAft>
              <a:buNone/>
            </a:pPr>
            <a:endParaRPr lang="en-US" kern="1200" dirty="0">
              <a:ea typeface=""/>
            </a:endParaRPr>
          </a:p>
        </p:txBody>
      </p:sp>
    </p:spTree>
    <p:extLst>
      <p:ext uri="{BB962C8B-B14F-4D97-AF65-F5344CB8AC3E}">
        <p14:creationId xmlns:p14="http://schemas.microsoft.com/office/powerpoint/2010/main" val="3446577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EFFECTS OF TRADE PROTECTION</a:t>
            </a:r>
          </a:p>
        </p:txBody>
      </p:sp>
      <p:sp>
        <p:nvSpPr>
          <p:cNvPr id="3" name="Content Placeholder 2"/>
          <p:cNvSpPr>
            <a:spLocks noGrp="1"/>
          </p:cNvSpPr>
          <p:nvPr>
            <p:ph sz="quarter" idx="10"/>
          </p:nvPr>
        </p:nvSpPr>
        <p:spPr>
          <a:xfrm>
            <a:off x="238220" y="1705847"/>
            <a:ext cx="8650752" cy="3212861"/>
          </a:xfrm>
        </p:spPr>
        <p:txBody>
          <a:bodyPr>
            <a:normAutofit fontScale="92500" lnSpcReduction="20000"/>
          </a:bodyPr>
          <a:lstStyle/>
          <a:p>
            <a:pPr>
              <a:spcAft>
                <a:spcPts val="529"/>
              </a:spcAft>
            </a:pPr>
            <a:r>
              <a:rPr lang="en-US" dirty="0"/>
              <a:t>Ever since David Ricardo explained comparative advantage, economists have advocated </a:t>
            </a:r>
            <a:r>
              <a:rPr lang="en-US" b="1" dirty="0"/>
              <a:t>free trade, </a:t>
            </a:r>
            <a:r>
              <a:rPr lang="en-US" dirty="0"/>
              <a:t>in which the government policy should not attempt either to reduce or to increase the levels of exports and imports that occur naturally as a result of supply and demand.</a:t>
            </a:r>
          </a:p>
          <a:p>
            <a:pPr>
              <a:spcAft>
                <a:spcPts val="529"/>
              </a:spcAft>
            </a:pPr>
            <a:r>
              <a:rPr lang="en-US" kern="1200" dirty="0">
                <a:ea typeface=""/>
              </a:rPr>
              <a:t>Policies that limit imports are known as</a:t>
            </a:r>
            <a:r>
              <a:rPr lang="en-US" i="1" kern="1200" dirty="0">
                <a:ea typeface=""/>
              </a:rPr>
              <a:t> </a:t>
            </a:r>
            <a:r>
              <a:rPr lang="en-US" b="1" kern="1200" dirty="0">
                <a:ea typeface=""/>
              </a:rPr>
              <a:t>trade protection </a:t>
            </a:r>
            <a:r>
              <a:rPr lang="en-US" kern="1200" dirty="0">
                <a:ea typeface=""/>
              </a:rPr>
              <a:t>or simply as </a:t>
            </a:r>
            <a:r>
              <a:rPr lang="en-US" b="1" kern="1200" dirty="0">
                <a:ea typeface=""/>
              </a:rPr>
              <a:t>protection.</a:t>
            </a:r>
          </a:p>
          <a:p>
            <a:pPr>
              <a:spcAft>
                <a:spcPts val="529"/>
              </a:spcAft>
            </a:pPr>
            <a:r>
              <a:rPr lang="en-US" kern="1200" dirty="0">
                <a:ea typeface=""/>
              </a:rPr>
              <a:t>Let’s look at the two most common protectionist policies, </a:t>
            </a:r>
            <a:r>
              <a:rPr lang="en-US" b="1" kern="1200" dirty="0">
                <a:ea typeface=""/>
              </a:rPr>
              <a:t>tariffs</a:t>
            </a:r>
            <a:r>
              <a:rPr lang="en-US" kern="1200" dirty="0">
                <a:ea typeface=""/>
              </a:rPr>
              <a:t> and </a:t>
            </a:r>
            <a:r>
              <a:rPr lang="en-US" b="1" kern="1200" dirty="0">
                <a:ea typeface=""/>
              </a:rPr>
              <a:t>import quotas.</a:t>
            </a:r>
          </a:p>
        </p:txBody>
      </p:sp>
    </p:spTree>
    <p:extLst>
      <p:ext uri="{BB962C8B-B14F-4D97-AF65-F5344CB8AC3E}">
        <p14:creationId xmlns:p14="http://schemas.microsoft.com/office/powerpoint/2010/main" val="1531976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EFFECT OF A TARIFF (1 of 2)</a:t>
            </a:r>
          </a:p>
        </p:txBody>
      </p:sp>
      <p:sp>
        <p:nvSpPr>
          <p:cNvPr id="3" name="Content Placeholder 2"/>
          <p:cNvSpPr>
            <a:spLocks noGrp="1"/>
          </p:cNvSpPr>
          <p:nvPr>
            <p:ph sz="quarter" idx="10"/>
          </p:nvPr>
        </p:nvSpPr>
        <p:spPr>
          <a:xfrm>
            <a:off x="238220" y="1705846"/>
            <a:ext cx="8650752" cy="2561570"/>
          </a:xfrm>
        </p:spPr>
        <p:txBody>
          <a:bodyPr>
            <a:noAutofit/>
          </a:bodyPr>
          <a:lstStyle/>
          <a:p>
            <a:pPr>
              <a:spcAft>
                <a:spcPts val="1059"/>
              </a:spcAft>
              <a:defRPr/>
            </a:pPr>
            <a:r>
              <a:rPr lang="en-US" sz="2118" kern="1200" dirty="0">
                <a:ea typeface=""/>
              </a:rPr>
              <a:t>A tariff is a tax levied on imports.</a:t>
            </a:r>
          </a:p>
          <a:p>
            <a:pPr>
              <a:spcAft>
                <a:spcPts val="1059"/>
              </a:spcAft>
              <a:defRPr/>
            </a:pPr>
            <a:r>
              <a:rPr lang="en-US" sz="2118" kern="1200" dirty="0">
                <a:ea typeface=""/>
              </a:rPr>
              <a:t>A tariff has two effects:</a:t>
            </a:r>
          </a:p>
          <a:p>
            <a:pPr marL="812470" lvl="1" indent="-453862">
              <a:spcBef>
                <a:spcPct val="20000"/>
              </a:spcBef>
              <a:buFontTx/>
              <a:buAutoNum type="arabicPeriod"/>
              <a:defRPr/>
            </a:pPr>
            <a:r>
              <a:rPr lang="en-US" sz="2118" b="1" kern="1200" dirty="0">
                <a:ea typeface=""/>
              </a:rPr>
              <a:t>Increase in domestic production, reduction in domestic consumption.</a:t>
            </a:r>
          </a:p>
          <a:p>
            <a:pPr marL="959555" lvl="2" indent="-302575">
              <a:spcBef>
                <a:spcPct val="20000"/>
              </a:spcBef>
              <a:buFont typeface="Arial" pitchFamily="34" charset="0"/>
              <a:buChar char="–"/>
              <a:defRPr/>
            </a:pPr>
            <a:r>
              <a:rPr lang="en-US" kern="1200" dirty="0">
                <a:ea typeface=""/>
              </a:rPr>
              <a:t>The good is now produced by the higher-cost country.</a:t>
            </a:r>
          </a:p>
          <a:p>
            <a:pPr marL="812470" lvl="1" indent="-453862">
              <a:spcBef>
                <a:spcPct val="20000"/>
              </a:spcBef>
              <a:spcAft>
                <a:spcPts val="1059"/>
              </a:spcAft>
              <a:buFontTx/>
              <a:buAutoNum type="arabicPeriod"/>
              <a:defRPr/>
            </a:pPr>
            <a:r>
              <a:rPr lang="en-US" sz="2118" b="1" kern="1200" dirty="0">
                <a:ea typeface=""/>
              </a:rPr>
              <a:t>Less is consumed, leading to lower gains from trade.</a:t>
            </a:r>
          </a:p>
          <a:p>
            <a:pPr marL="403433" lvl="1">
              <a:buFont typeface="Arial" pitchFamily="34" charset="0"/>
              <a:buChar char="•"/>
              <a:defRPr/>
            </a:pPr>
            <a:r>
              <a:rPr lang="en-US" sz="2118" kern="1200" dirty="0">
                <a:ea typeface=""/>
              </a:rPr>
              <a:t>Can we measure the value of wasted resources? Yes!</a:t>
            </a:r>
          </a:p>
        </p:txBody>
      </p:sp>
    </p:spTree>
    <p:extLst>
      <p:ext uri="{BB962C8B-B14F-4D97-AF65-F5344CB8AC3E}">
        <p14:creationId xmlns:p14="http://schemas.microsoft.com/office/powerpoint/2010/main" val="1156277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EFFECT OF A TARIFF (2 of 2)</a:t>
            </a:r>
          </a:p>
        </p:txBody>
      </p:sp>
      <p:sp>
        <p:nvSpPr>
          <p:cNvPr id="5" name="Content Placeholder 4"/>
          <p:cNvSpPr>
            <a:spLocks noGrp="1"/>
          </p:cNvSpPr>
          <p:nvPr>
            <p:ph sz="quarter" idx="10"/>
          </p:nvPr>
        </p:nvSpPr>
        <p:spPr>
          <a:xfrm>
            <a:off x="238220" y="1365618"/>
            <a:ext cx="8650752" cy="2063887"/>
          </a:xfrm>
        </p:spPr>
        <p:txBody>
          <a:bodyPr/>
          <a:lstStyle/>
          <a:p>
            <a:r>
              <a:rPr lang="en-US" dirty="0"/>
              <a:t>The tariff pushes up the price, which reduces quantity demanded and increases domestic quantity supplied.</a:t>
            </a:r>
          </a:p>
        </p:txBody>
      </p:sp>
      <p:sp>
        <p:nvSpPr>
          <p:cNvPr id="9" name="Rectangle 8"/>
          <p:cNvSpPr/>
          <p:nvPr/>
        </p:nvSpPr>
        <p:spPr>
          <a:xfrm>
            <a:off x="3935618" y="2334087"/>
            <a:ext cx="1345240" cy="363946"/>
          </a:xfrm>
          <a:prstGeom prst="rect">
            <a:avLst/>
          </a:prstGeom>
        </p:spPr>
        <p:txBody>
          <a:bodyPr wrap="none">
            <a:spAutoFit/>
          </a:bodyPr>
          <a:lstStyle/>
          <a:p>
            <a:pPr algn="ctr" defTabSz="806867"/>
            <a:r>
              <a:rPr lang="en-US" sz="1765" kern="0" dirty="0">
                <a:solidFill>
                  <a:srgbClr val="000000"/>
                </a:solidFill>
                <a:latin typeface="Arial"/>
                <a:cs typeface="Arial"/>
                <a:sym typeface="Arial"/>
              </a:rPr>
              <a:t>Figure 16-6</a:t>
            </a:r>
          </a:p>
        </p:txBody>
      </p:sp>
      <p:pic>
        <p:nvPicPr>
          <p:cNvPr id="7" name="Picture 6" descr="Line graph of Price of phone versus Quantity of phones, similar to Figure 8-6. A horizontal line representing P-sub-W crosses domestic supply at Q-sub-S and the domestic demand at Q-sub-D. The line at P-sub-W is labeled World Price and is below the point where supply and demand intersect. The distance between Q-sub-S and Q-sub-D is labeled Imports before tar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159" y="2510608"/>
            <a:ext cx="4313290" cy="4007239"/>
          </a:xfrm>
          <a:prstGeom prst="rect">
            <a:avLst/>
          </a:prstGeom>
        </p:spPr>
      </p:pic>
      <p:pic>
        <p:nvPicPr>
          <p:cNvPr id="6" name="Picture 5" descr="A horizontal line at P-sub-T crosses the lines for domestic supply and domestic demand below the intersection of those two lines. P-sub-T is above world price. P-sub-T represents the price with tar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041" y="2510608"/>
            <a:ext cx="4607100" cy="4007239"/>
          </a:xfrm>
          <a:prstGeom prst="rect">
            <a:avLst/>
          </a:prstGeom>
        </p:spPr>
      </p:pic>
      <p:pic>
        <p:nvPicPr>
          <p:cNvPr id="3" name="Picture 2" descr="As discussed in the text, the distance between those two pairs of intersection points decreases for the greater price P-sub-T. The distance between Q-sub-ST and Q-sub-DT, which are the points where the new price intersects supply and demand, is labeled Imports after tar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041" y="2510608"/>
            <a:ext cx="4607100" cy="4007239"/>
          </a:xfrm>
          <a:prstGeom prst="rect">
            <a:avLst/>
          </a:prstGeom>
        </p:spPr>
      </p:pic>
    </p:spTree>
    <p:extLst>
      <p:ext uri="{BB962C8B-B14F-4D97-AF65-F5344CB8AC3E}">
        <p14:creationId xmlns:p14="http://schemas.microsoft.com/office/powerpoint/2010/main" val="126094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72" y="198857"/>
            <a:ext cx="8875059" cy="719821"/>
          </a:xfrm>
        </p:spPr>
        <p:txBody>
          <a:bodyPr/>
          <a:lstStyle/>
          <a:p>
            <a:r>
              <a:rPr lang="en-US" dirty="0"/>
              <a:t>A TARIFF REDUCES TOTAL SURPLUS</a:t>
            </a:r>
          </a:p>
        </p:txBody>
      </p:sp>
      <p:sp>
        <p:nvSpPr>
          <p:cNvPr id="5" name="Content Placeholder 4"/>
          <p:cNvSpPr>
            <a:spLocks noGrp="1"/>
          </p:cNvSpPr>
          <p:nvPr>
            <p:ph sz="quarter" idx="10"/>
          </p:nvPr>
        </p:nvSpPr>
        <p:spPr>
          <a:xfrm>
            <a:off x="238220" y="972075"/>
            <a:ext cx="8650752" cy="2253290"/>
          </a:xfrm>
        </p:spPr>
        <p:txBody>
          <a:bodyPr>
            <a:normAutofit fontScale="92500" lnSpcReduction="10000"/>
          </a:bodyPr>
          <a:lstStyle/>
          <a:p>
            <a:r>
              <a:rPr lang="en-US" dirty="0"/>
              <a:t>The tariff reduces consumer surplus, increases producer surplus, creates new government revenue, and creates deadweight loss (areas B and D). Area D shows that some mutually beneficial trades go unexploited. Area B shows that tariffs cause some of the economy’s resources to be wasted on inefficient production.</a:t>
            </a:r>
          </a:p>
        </p:txBody>
      </p:sp>
      <p:sp>
        <p:nvSpPr>
          <p:cNvPr id="11" name="Rectangle 10"/>
          <p:cNvSpPr/>
          <p:nvPr/>
        </p:nvSpPr>
        <p:spPr>
          <a:xfrm>
            <a:off x="3752515" y="2871408"/>
            <a:ext cx="1345240" cy="363946"/>
          </a:xfrm>
          <a:prstGeom prst="rect">
            <a:avLst/>
          </a:prstGeom>
        </p:spPr>
        <p:txBody>
          <a:bodyPr wrap="none">
            <a:spAutoFit/>
          </a:bodyPr>
          <a:lstStyle/>
          <a:p>
            <a:pPr algn="ctr" defTabSz="806867"/>
            <a:r>
              <a:rPr lang="en-US" sz="1765" kern="0" dirty="0">
                <a:solidFill>
                  <a:srgbClr val="000000"/>
                </a:solidFill>
                <a:latin typeface="Arial"/>
                <a:cs typeface="Arial"/>
                <a:sym typeface="Arial"/>
              </a:rPr>
              <a:t>Figure 16-7</a:t>
            </a:r>
          </a:p>
        </p:txBody>
      </p:sp>
      <p:pic>
        <p:nvPicPr>
          <p:cNvPr id="10" name="Picture 9" descr="Line graph of Price of phone versus Quantity of phones, as in Figure 8-10. A positively sloped domestic supply line and a negatively sloped domestic demand line are shown, as well as a horizontal line at P-sub-W, which intersects supply and demand below where supply and demand intersect each other. The horizontal line intersects the supply line at quantity Q-sub-S and intersects the demand line at Q-sud-D.&#10;&#10;The horizontal distance between Q-sub-S and Q-sub-D is labeled “Imports before tar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118" y="3047929"/>
            <a:ext cx="6276034" cy="3418905"/>
          </a:xfrm>
          <a:prstGeom prst="rect">
            <a:avLst/>
          </a:prstGeom>
        </p:spPr>
      </p:pic>
      <p:pic>
        <p:nvPicPr>
          <p:cNvPr id="9" name="Picture 8" descr="Two more points are labeled where a new horizontal line at a higher price P-sub-T intersects the supply and demand curves. The line intersects the supply line at quantity Q-sub-ST and the demand line at Q-sub-DT. The horizontal distance between Q-sub-ST and Q-sub-DT is labeled “Imports after tariff.” The trapezoidal area between the horizontal lines for P-sub-T and P-sub-W and to the left of the supply line is labeled A. The triangular area above the horizontal line for P-sub-W, below the supply line, and to the left of the vertical line for Q-sub-ST is labeled B. The rectangular area between the horizontal lines for P-sub-T and P-sub-W, to the left of the vertical line for Q-sub-ST, and to the right of the vertical line for Q-sub-DT is labeled C. The triangular area above the horizontal line for P-sub-W, below the demand line, and to the right of the vertical line for Q-sub-DT is labeled B. A plus B plus C plus D is listed as a loss in consumer surplu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448" y="3047929"/>
            <a:ext cx="6479377" cy="3418905"/>
          </a:xfrm>
          <a:prstGeom prst="rect">
            <a:avLst/>
          </a:prstGeom>
        </p:spPr>
      </p:pic>
      <p:pic>
        <p:nvPicPr>
          <p:cNvPr id="7" name="Picture 6" descr="The trapezoidal area between the horizontal lines for P-sub-T and P-sub-W and to the left of the supply line is labeled A. The area of A is listed as a gain in the producer surplu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448" y="3047929"/>
            <a:ext cx="6479377" cy="3418905"/>
          </a:xfrm>
          <a:prstGeom prst="rect">
            <a:avLst/>
          </a:prstGeom>
        </p:spPr>
      </p:pic>
      <p:pic>
        <p:nvPicPr>
          <p:cNvPr id="6" name="Picture 5" descr="The rectangular area between the horizontal lines for P-sub-T and P-sub-W, to the left of the vertical line for Q-sub-ST, and to the right of the vertical line for Q-sub-DT is labeled C. C is listed as a gain in government revenu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5447" y="3047929"/>
            <a:ext cx="6479376" cy="3418905"/>
          </a:xfrm>
          <a:prstGeom prst="rect">
            <a:avLst/>
          </a:prstGeom>
        </p:spPr>
      </p:pic>
      <p:pic>
        <p:nvPicPr>
          <p:cNvPr id="4" name="Picture 3" descr="The triangular area above the horizontal for P-sub-W, below the supply line, and to the left of the vertical line for Q-sub-ST is labeled B. The triangular area above the horizontal for P-sub-W, below the demand line, and to the right of the vertical line for Q-sub-DT is labeled D. The sum of the areas of B and D are listed as a loss in the total surplus, also known as deadweight los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5448" y="3047929"/>
            <a:ext cx="6479377" cy="3418905"/>
          </a:xfrm>
          <a:prstGeom prst="rect">
            <a:avLst/>
          </a:prstGeom>
        </p:spPr>
      </p:pic>
    </p:spTree>
    <p:extLst>
      <p:ext uri="{BB962C8B-B14F-4D97-AF65-F5344CB8AC3E}">
        <p14:creationId xmlns:p14="http://schemas.microsoft.com/office/powerpoint/2010/main" val="126098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EFFECTS OF AN IMPORT QUOTA</a:t>
            </a:r>
          </a:p>
        </p:txBody>
      </p:sp>
      <p:sp>
        <p:nvSpPr>
          <p:cNvPr id="7" name="Content Placeholder 6"/>
          <p:cNvSpPr>
            <a:spLocks noGrp="1"/>
          </p:cNvSpPr>
          <p:nvPr>
            <p:ph sz="quarter" idx="10"/>
          </p:nvPr>
        </p:nvSpPr>
        <p:spPr/>
        <p:txBody>
          <a:bodyPr>
            <a:normAutofit lnSpcReduction="10000"/>
          </a:bodyPr>
          <a:lstStyle/>
          <a:p>
            <a:pPr>
              <a:spcAft>
                <a:spcPts val="529"/>
              </a:spcAft>
            </a:pPr>
            <a:r>
              <a:rPr lang="en-US" kern="1200" dirty="0">
                <a:ea typeface=""/>
              </a:rPr>
              <a:t>An</a:t>
            </a:r>
            <a:r>
              <a:rPr lang="en-US" b="1" kern="1200" dirty="0">
                <a:ea typeface=""/>
              </a:rPr>
              <a:t> import quota </a:t>
            </a:r>
            <a:r>
              <a:rPr lang="en-US" kern="1200" dirty="0">
                <a:ea typeface=""/>
              </a:rPr>
              <a:t>is a legal limit on the quantity of a good that can be imported.</a:t>
            </a:r>
          </a:p>
          <a:p>
            <a:pPr>
              <a:spcAft>
                <a:spcPts val="529"/>
              </a:spcAft>
            </a:pPr>
            <a:r>
              <a:rPr lang="en-US" kern="1200" dirty="0">
                <a:ea typeface=""/>
              </a:rPr>
              <a:t>The effect is the same as a tariff, except instead of government revenue, “quota rents” go to quota license holders (usually foreigners).</a:t>
            </a:r>
          </a:p>
        </p:txBody>
      </p:sp>
    </p:spTree>
    <p:extLst>
      <p:ext uri="{BB962C8B-B14F-4D97-AF65-F5344CB8AC3E}">
        <p14:creationId xmlns:p14="http://schemas.microsoft.com/office/powerpoint/2010/main" val="790059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ARGUMENTS FOR TRADE PROTECTION</a:t>
            </a:r>
          </a:p>
        </p:txBody>
      </p:sp>
      <p:sp>
        <p:nvSpPr>
          <p:cNvPr id="7" name="Content Placeholder 6"/>
          <p:cNvSpPr>
            <a:spLocks noGrp="1"/>
          </p:cNvSpPr>
          <p:nvPr>
            <p:ph sz="quarter" idx="10"/>
          </p:nvPr>
        </p:nvSpPr>
        <p:spPr>
          <a:xfrm>
            <a:off x="238220" y="1705846"/>
            <a:ext cx="8650752" cy="4184938"/>
          </a:xfrm>
        </p:spPr>
        <p:txBody>
          <a:bodyPr>
            <a:normAutofit fontScale="92500" lnSpcReduction="10000"/>
          </a:bodyPr>
          <a:lstStyle/>
          <a:p>
            <a:r>
              <a:rPr lang="en-US" b="1" dirty="0"/>
              <a:t>National security</a:t>
            </a:r>
            <a:r>
              <a:rPr lang="en-US" dirty="0"/>
              <a:t> argument: A country should protect domestic suppliers of crucial goods to be self-sufficient. Protection is required even during peacetime to ensure their availability.</a:t>
            </a:r>
          </a:p>
          <a:p>
            <a:r>
              <a:rPr lang="en-US" b="1" dirty="0"/>
              <a:t>Job creation</a:t>
            </a:r>
            <a:r>
              <a:rPr lang="en-US" dirty="0"/>
              <a:t> argument: Protection creates additional jobs. Economists argue that these jobs are often offset by the jobs lost elsewhere.</a:t>
            </a:r>
          </a:p>
          <a:p>
            <a:pPr lvl="0"/>
            <a:r>
              <a:rPr lang="en-US" dirty="0"/>
              <a:t>The</a:t>
            </a:r>
            <a:r>
              <a:rPr lang="en-US" b="1" dirty="0"/>
              <a:t> infant industry </a:t>
            </a:r>
            <a:r>
              <a:rPr lang="en-US" dirty="0"/>
              <a:t>argument: N</a:t>
            </a:r>
            <a:r>
              <a:rPr lang="en-US" kern="1200" dirty="0">
                <a:ea typeface=""/>
              </a:rPr>
              <a:t>ew industries need a temporary period of protection to develop. Critiques: It’s most often industries that are politically influential that gain protection; governments are poor predictors of best emerging technologies.</a:t>
            </a:r>
            <a:endParaRPr lang="en-US" dirty="0"/>
          </a:p>
          <a:p>
            <a:endParaRPr lang="en-US" dirty="0"/>
          </a:p>
          <a:p>
            <a:endParaRPr lang="en-US" dirty="0"/>
          </a:p>
        </p:txBody>
      </p:sp>
    </p:spTree>
    <p:extLst>
      <p:ext uri="{BB962C8B-B14F-4D97-AF65-F5344CB8AC3E}">
        <p14:creationId xmlns:p14="http://schemas.microsoft.com/office/powerpoint/2010/main" val="214066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4472" y="228020"/>
            <a:ext cx="8875059" cy="719821"/>
          </a:xfrm>
        </p:spPr>
        <p:txBody>
          <a:bodyPr>
            <a:normAutofit/>
          </a:bodyPr>
          <a:lstStyle/>
          <a:p>
            <a:r>
              <a:rPr lang="en-US" dirty="0"/>
              <a:t>THE EVERYWHERE PHONE</a:t>
            </a:r>
          </a:p>
        </p:txBody>
      </p:sp>
      <p:sp>
        <p:nvSpPr>
          <p:cNvPr id="5" name="Content Placeholder 4"/>
          <p:cNvSpPr>
            <a:spLocks noGrp="1"/>
          </p:cNvSpPr>
          <p:nvPr>
            <p:ph sz="quarter" idx="10"/>
          </p:nvPr>
        </p:nvSpPr>
        <p:spPr>
          <a:xfrm>
            <a:off x="228499" y="1030404"/>
            <a:ext cx="4226725" cy="5477265"/>
          </a:xfrm>
        </p:spPr>
        <p:txBody>
          <a:bodyPr>
            <a:noAutofit/>
          </a:bodyPr>
          <a:lstStyle/>
          <a:p>
            <a:r>
              <a:rPr lang="en-US" sz="2824" dirty="0"/>
              <a:t>iPhones involve displays from South Korea, assembly in China, research from the United States, and raw materials from all over the world. </a:t>
            </a:r>
          </a:p>
          <a:p>
            <a:r>
              <a:rPr lang="en-US" sz="2824" dirty="0"/>
              <a:t>Trade makes the world economy more productive and, as a result, richer. </a:t>
            </a:r>
          </a:p>
        </p:txBody>
      </p:sp>
      <p:pic>
        <p:nvPicPr>
          <p:cNvPr id="6" name="Picture Placeholder 5" descr="Two photos are shown. The first photo shows workers assembling OnePlus X smartphones at the OnePlus manufacturing facility in Dongguan, China. The second photo shows two women and a man standing and browsing through their smartphones. They are standing in front of a fence and a car is parked behind them.">
            <a:extLst>
              <a:ext uri="{FF2B5EF4-FFF2-40B4-BE49-F238E27FC236}">
                <a16:creationId xmlns:a16="http://schemas.microsoft.com/office/drawing/2014/main" id="{966FE2E8-7E54-489E-A03F-C9568F22D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064" y="1030405"/>
            <a:ext cx="3837064" cy="5359205"/>
          </a:xfrm>
          <a:prstGeom prst="rect">
            <a:avLst/>
          </a:prstGeom>
        </p:spPr>
      </p:pic>
    </p:spTree>
    <p:custDataLst>
      <p:tags r:id="rId1"/>
    </p:custDataLst>
    <p:extLst>
      <p:ext uri="{BB962C8B-B14F-4D97-AF65-F5344CB8AC3E}">
        <p14:creationId xmlns:p14="http://schemas.microsoft.com/office/powerpoint/2010/main" val="3818894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INTERNATIONAL TRADE AGREEMENTS AND THE WORLD TRADE ORGANIZATION (1 of 2)</a:t>
            </a:r>
          </a:p>
        </p:txBody>
      </p:sp>
      <p:sp>
        <p:nvSpPr>
          <p:cNvPr id="3" name="Content Placeholder 2"/>
          <p:cNvSpPr>
            <a:spLocks noGrp="1"/>
          </p:cNvSpPr>
          <p:nvPr>
            <p:ph sz="quarter" idx="10"/>
          </p:nvPr>
        </p:nvSpPr>
        <p:spPr>
          <a:xfrm>
            <a:off x="238220" y="1705846"/>
            <a:ext cx="8650752" cy="3076771"/>
          </a:xfrm>
        </p:spPr>
        <p:txBody>
          <a:bodyPr>
            <a:normAutofit fontScale="92500" lnSpcReduction="20000"/>
          </a:bodyPr>
          <a:lstStyle/>
          <a:p>
            <a:pPr lvl="0"/>
            <a:r>
              <a:rPr lang="en-US" kern="1200" dirty="0">
                <a:ea typeface=""/>
              </a:rPr>
              <a:t>Countries care about one another’s trade policies.</a:t>
            </a:r>
          </a:p>
          <a:p>
            <a:pPr lvl="0"/>
            <a:r>
              <a:rPr lang="en-US" b="1" kern="1200" dirty="0">
                <a:ea typeface=""/>
              </a:rPr>
              <a:t>International trade agreements </a:t>
            </a:r>
            <a:r>
              <a:rPr lang="en-US" kern="1200" dirty="0">
                <a:ea typeface=""/>
              </a:rPr>
              <a:t>are treaties in which a country promises to reduce import tariffs in return for a promise by the other country to do the same</a:t>
            </a:r>
          </a:p>
          <a:p>
            <a:pPr marL="806867" lvl="1"/>
            <a:r>
              <a:rPr lang="en-US" b="1" kern="1200" dirty="0">
                <a:ea typeface=""/>
              </a:rPr>
              <a:t>NAFTA (North American Free Trade Agreement):</a:t>
            </a:r>
            <a:r>
              <a:rPr lang="en-US" kern="1200" dirty="0">
                <a:ea typeface=""/>
              </a:rPr>
              <a:t> a trade agreement between the United States, Canada, and Mexico (currently being replaced by the USMCA)</a:t>
            </a:r>
          </a:p>
          <a:p>
            <a:pPr marL="806867" lvl="1"/>
            <a:r>
              <a:rPr lang="en-US" b="1" kern="1200" dirty="0">
                <a:ea typeface=""/>
              </a:rPr>
              <a:t>EU (European Union):</a:t>
            </a:r>
            <a:r>
              <a:rPr lang="en-US" kern="1200" dirty="0">
                <a:ea typeface=""/>
              </a:rPr>
              <a:t> a customs union among 28 European nations</a:t>
            </a:r>
          </a:p>
        </p:txBody>
      </p:sp>
    </p:spTree>
    <p:extLst>
      <p:ext uri="{BB962C8B-B14F-4D97-AF65-F5344CB8AC3E}">
        <p14:creationId xmlns:p14="http://schemas.microsoft.com/office/powerpoint/2010/main" val="2736645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INTERNATIONAL TRADE AGREEMENTS AND THE WORLD TRADE ORGANIZATION (2 of 2)</a:t>
            </a:r>
          </a:p>
        </p:txBody>
      </p:sp>
      <p:sp>
        <p:nvSpPr>
          <p:cNvPr id="3" name="Content Placeholder 2"/>
          <p:cNvSpPr>
            <a:spLocks noGrp="1"/>
          </p:cNvSpPr>
          <p:nvPr>
            <p:ph sz="quarter" idx="10"/>
          </p:nvPr>
        </p:nvSpPr>
        <p:spPr/>
        <p:txBody>
          <a:bodyPr/>
          <a:lstStyle/>
          <a:p>
            <a:pPr lvl="0"/>
            <a:r>
              <a:rPr lang="en-US" b="1" kern="1200" dirty="0">
                <a:ea typeface=""/>
              </a:rPr>
              <a:t>Global trade agreements</a:t>
            </a:r>
          </a:p>
          <a:p>
            <a:pPr marL="806867" lvl="1"/>
            <a:r>
              <a:rPr lang="en-US" kern="1200" dirty="0">
                <a:ea typeface=""/>
              </a:rPr>
              <a:t>The </a:t>
            </a:r>
            <a:r>
              <a:rPr lang="en-US" b="1" kern="1200" dirty="0">
                <a:ea typeface=""/>
              </a:rPr>
              <a:t>WTO (World Trade Organization) </a:t>
            </a:r>
            <a:r>
              <a:rPr lang="en-US" kern="1200" dirty="0">
                <a:ea typeface=""/>
              </a:rPr>
              <a:t>oversees international trade agreements and rules on disputes between countries over those agreements.</a:t>
            </a:r>
            <a:endParaRPr lang="en-US" b="1" kern="1200" dirty="0">
              <a:ea typeface=""/>
            </a:endParaRPr>
          </a:p>
        </p:txBody>
      </p:sp>
    </p:spTree>
    <p:extLst>
      <p:ext uri="{BB962C8B-B14F-4D97-AF65-F5344CB8AC3E}">
        <p14:creationId xmlns:p14="http://schemas.microsoft.com/office/powerpoint/2010/main" val="3004719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NEW CHALLENGES TO GLOBALIZATION</a:t>
            </a:r>
          </a:p>
        </p:txBody>
      </p:sp>
      <p:sp>
        <p:nvSpPr>
          <p:cNvPr id="7" name="Content Placeholder 6"/>
          <p:cNvSpPr>
            <a:spLocks noGrp="1"/>
          </p:cNvSpPr>
          <p:nvPr>
            <p:ph sz="quarter" idx="10"/>
          </p:nvPr>
        </p:nvSpPr>
        <p:spPr>
          <a:xfrm>
            <a:off x="246624" y="1054769"/>
            <a:ext cx="8650752" cy="2507958"/>
          </a:xfrm>
        </p:spPr>
        <p:txBody>
          <a:bodyPr>
            <a:normAutofit fontScale="77500" lnSpcReduction="20000"/>
          </a:bodyPr>
          <a:lstStyle/>
          <a:p>
            <a:pPr>
              <a:spcAft>
                <a:spcPts val="1059"/>
              </a:spcAft>
            </a:pPr>
            <a:r>
              <a:rPr lang="en-US" b="1" dirty="0"/>
              <a:t>The decline of manufacturing. </a:t>
            </a:r>
            <a:r>
              <a:rPr lang="en-US" dirty="0"/>
              <a:t>When wealthy countries like the United States export skill-intensive products (like aircraft) while importing labor-intensive products (like clothing), they can expect to see the wage gap between more educated and less educated domestic workers widen.</a:t>
            </a:r>
          </a:p>
          <a:p>
            <a:r>
              <a:rPr lang="en-US" b="1" dirty="0"/>
              <a:t>Offshore outsourcing: </a:t>
            </a:r>
            <a:r>
              <a:rPr lang="en-US" dirty="0"/>
              <a:t>hiring people in another country to perform various tasks</a:t>
            </a:r>
          </a:p>
          <a:p>
            <a:pPr marL="806867" indent="-395028">
              <a:buFont typeface="Arial" panose="020B0604020202020204" pitchFamily="34" charset="0"/>
              <a:buChar char="–"/>
            </a:pPr>
            <a:r>
              <a:rPr lang="en-US" dirty="0"/>
              <a:t>Offshore outsourcing is still relatively small compared with more traditional trade.</a:t>
            </a:r>
          </a:p>
        </p:txBody>
      </p:sp>
      <p:pic>
        <p:nvPicPr>
          <p:cNvPr id="5" name="Picture Placeholder 5" descr="A photo shows a call center where numerous employees are working at their work stations, representing the effect of outsourcing on job prospects.">
            <a:extLst>
              <a:ext uri="{FF2B5EF4-FFF2-40B4-BE49-F238E27FC236}">
                <a16:creationId xmlns:a16="http://schemas.microsoft.com/office/drawing/2014/main" id="{59962952-AB56-40E3-85AE-74E78A733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981" y="3432863"/>
            <a:ext cx="4637096" cy="2982816"/>
          </a:xfrm>
          <a:prstGeom prst="rect">
            <a:avLst/>
          </a:prstGeom>
        </p:spPr>
      </p:pic>
    </p:spTree>
    <p:extLst>
      <p:ext uri="{BB962C8B-B14F-4D97-AF65-F5344CB8AC3E}">
        <p14:creationId xmlns:p14="http://schemas.microsoft.com/office/powerpoint/2010/main" val="3798295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 BY DOING: PRACTICE QUESTION 3</a:t>
            </a:r>
          </a:p>
        </p:txBody>
      </p:sp>
      <p:sp>
        <p:nvSpPr>
          <p:cNvPr id="3" name="Content Placeholder 2"/>
          <p:cNvSpPr>
            <a:spLocks noGrp="1"/>
          </p:cNvSpPr>
          <p:nvPr>
            <p:ph sz="quarter" idx="10"/>
          </p:nvPr>
        </p:nvSpPr>
        <p:spPr>
          <a:xfrm>
            <a:off x="238220" y="1705846"/>
            <a:ext cx="8650752" cy="3864153"/>
          </a:xfrm>
        </p:spPr>
        <p:txBody>
          <a:bodyPr>
            <a:normAutofit lnSpcReduction="10000"/>
          </a:bodyPr>
          <a:lstStyle/>
          <a:p>
            <a:pPr marL="0" indent="0">
              <a:spcAft>
                <a:spcPts val="529"/>
              </a:spcAft>
              <a:buNone/>
              <a:defRPr/>
            </a:pPr>
            <a:r>
              <a:rPr lang="en-US" dirty="0"/>
              <a:t>A tariff results in a higher:</a:t>
            </a:r>
          </a:p>
          <a:p>
            <a:pPr>
              <a:spcAft>
                <a:spcPts val="529"/>
              </a:spcAft>
              <a:buFont typeface="+mj-lt"/>
              <a:buAutoNum type="romanUcPeriod"/>
              <a:defRPr/>
            </a:pPr>
            <a:r>
              <a:rPr lang="en-US" dirty="0"/>
              <a:t>consumer surplus.</a:t>
            </a:r>
          </a:p>
          <a:p>
            <a:pPr>
              <a:spcAft>
                <a:spcPts val="529"/>
              </a:spcAft>
              <a:buFont typeface="+mj-lt"/>
              <a:buAutoNum type="romanUcPeriod"/>
              <a:defRPr/>
            </a:pPr>
            <a:r>
              <a:rPr lang="en-US" dirty="0"/>
              <a:t>producer surplus.</a:t>
            </a:r>
          </a:p>
          <a:p>
            <a:pPr>
              <a:spcAft>
                <a:spcPts val="529"/>
              </a:spcAft>
              <a:buFont typeface="+mj-lt"/>
              <a:buAutoNum type="romanUcPeriod"/>
              <a:defRPr/>
            </a:pPr>
            <a:r>
              <a:rPr lang="en-US" dirty="0"/>
              <a:t>government revenue.</a:t>
            </a:r>
          </a:p>
          <a:p>
            <a:pPr marL="806867">
              <a:spcAft>
                <a:spcPts val="529"/>
              </a:spcAft>
              <a:buFont typeface="+mj-lt"/>
              <a:buAutoNum type="alphaLcParenR"/>
              <a:defRPr/>
            </a:pPr>
            <a:r>
              <a:rPr lang="en-US" sz="2294" dirty="0"/>
              <a:t>I and II only</a:t>
            </a:r>
          </a:p>
          <a:p>
            <a:pPr marL="806867">
              <a:spcAft>
                <a:spcPts val="529"/>
              </a:spcAft>
              <a:buFont typeface="+mj-lt"/>
              <a:buAutoNum type="alphaLcParenR"/>
              <a:defRPr/>
            </a:pPr>
            <a:r>
              <a:rPr lang="en-US" sz="2294" dirty="0"/>
              <a:t>II and III only</a:t>
            </a:r>
          </a:p>
          <a:p>
            <a:pPr marL="806867">
              <a:spcAft>
                <a:spcPts val="529"/>
              </a:spcAft>
              <a:buFont typeface="+mj-lt"/>
              <a:buAutoNum type="alphaLcParenR"/>
              <a:defRPr/>
            </a:pPr>
            <a:r>
              <a:rPr lang="en-US" sz="2294" dirty="0"/>
              <a:t>I and III only</a:t>
            </a:r>
          </a:p>
          <a:p>
            <a:pPr marL="806867">
              <a:spcAft>
                <a:spcPts val="529"/>
              </a:spcAft>
              <a:buFont typeface="+mj-lt"/>
              <a:buAutoNum type="alphaLcParenR"/>
              <a:defRPr/>
            </a:pPr>
            <a:r>
              <a:rPr lang="en-US" sz="2294" dirty="0"/>
              <a:t>I, II, and III</a:t>
            </a:r>
          </a:p>
        </p:txBody>
      </p:sp>
    </p:spTree>
    <p:extLst>
      <p:ext uri="{BB962C8B-B14F-4D97-AF65-F5344CB8AC3E}">
        <p14:creationId xmlns:p14="http://schemas.microsoft.com/office/powerpoint/2010/main" val="1117707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LEARN BY DOING: PRACTICE QUESTION 3</a:t>
            </a:r>
            <a:br>
              <a:rPr lang="en-US" dirty="0"/>
            </a:br>
            <a:r>
              <a:rPr lang="en-US" dirty="0"/>
              <a:t>ANSWER</a:t>
            </a:r>
          </a:p>
        </p:txBody>
      </p:sp>
      <p:sp>
        <p:nvSpPr>
          <p:cNvPr id="3" name="Content Placeholder 2"/>
          <p:cNvSpPr>
            <a:spLocks noGrp="1"/>
          </p:cNvSpPr>
          <p:nvPr>
            <p:ph sz="quarter" idx="10"/>
          </p:nvPr>
        </p:nvSpPr>
        <p:spPr>
          <a:xfrm>
            <a:off x="238220" y="1705846"/>
            <a:ext cx="8650752" cy="3864153"/>
          </a:xfrm>
        </p:spPr>
        <p:txBody>
          <a:bodyPr>
            <a:normAutofit lnSpcReduction="10000"/>
          </a:bodyPr>
          <a:lstStyle/>
          <a:p>
            <a:pPr marL="0" indent="0">
              <a:spcAft>
                <a:spcPts val="529"/>
              </a:spcAft>
              <a:buNone/>
              <a:defRPr/>
            </a:pPr>
            <a:r>
              <a:rPr lang="en-US" dirty="0"/>
              <a:t>A tariff results in a higher:</a:t>
            </a:r>
          </a:p>
          <a:p>
            <a:pPr>
              <a:spcAft>
                <a:spcPts val="529"/>
              </a:spcAft>
              <a:buFont typeface="+mj-lt"/>
              <a:buAutoNum type="romanUcPeriod"/>
              <a:defRPr/>
            </a:pPr>
            <a:r>
              <a:rPr lang="en-US" dirty="0"/>
              <a:t>consumer surplus.</a:t>
            </a:r>
          </a:p>
          <a:p>
            <a:pPr>
              <a:spcAft>
                <a:spcPts val="529"/>
              </a:spcAft>
              <a:buFont typeface="+mj-lt"/>
              <a:buAutoNum type="romanUcPeriod"/>
              <a:defRPr/>
            </a:pPr>
            <a:r>
              <a:rPr lang="en-US" dirty="0"/>
              <a:t>producer surplus.</a:t>
            </a:r>
          </a:p>
          <a:p>
            <a:pPr>
              <a:spcAft>
                <a:spcPts val="529"/>
              </a:spcAft>
              <a:buFont typeface="+mj-lt"/>
              <a:buAutoNum type="romanUcPeriod"/>
              <a:defRPr/>
            </a:pPr>
            <a:r>
              <a:rPr lang="en-US" dirty="0"/>
              <a:t>government revenue.</a:t>
            </a:r>
          </a:p>
          <a:p>
            <a:pPr marL="806867">
              <a:spcAft>
                <a:spcPts val="529"/>
              </a:spcAft>
              <a:buFont typeface="+mj-lt"/>
              <a:buAutoNum type="alphaLcParenR"/>
              <a:defRPr/>
            </a:pPr>
            <a:r>
              <a:rPr lang="en-US" sz="2294" dirty="0"/>
              <a:t>I and II only</a:t>
            </a:r>
          </a:p>
          <a:p>
            <a:pPr marL="806867">
              <a:spcAft>
                <a:spcPts val="529"/>
              </a:spcAft>
              <a:buFont typeface="+mj-lt"/>
              <a:buAutoNum type="alphaLcParenR"/>
              <a:defRPr/>
            </a:pPr>
            <a:r>
              <a:rPr lang="en-US" sz="2294" b="1" dirty="0"/>
              <a:t>II and III only (correct answer)</a:t>
            </a:r>
          </a:p>
          <a:p>
            <a:pPr marL="806867">
              <a:spcAft>
                <a:spcPts val="529"/>
              </a:spcAft>
              <a:buFont typeface="+mj-lt"/>
              <a:buAutoNum type="alphaLcParenR"/>
              <a:defRPr/>
            </a:pPr>
            <a:r>
              <a:rPr lang="en-US" sz="2294" dirty="0"/>
              <a:t>I and III only</a:t>
            </a:r>
          </a:p>
          <a:p>
            <a:pPr marL="806867">
              <a:spcAft>
                <a:spcPts val="529"/>
              </a:spcAft>
              <a:buFont typeface="+mj-lt"/>
              <a:buAutoNum type="alphaLcParenR"/>
              <a:defRPr/>
            </a:pPr>
            <a:r>
              <a:rPr lang="en-US" sz="2294" dirty="0"/>
              <a:t>I, II, and III</a:t>
            </a:r>
          </a:p>
        </p:txBody>
      </p:sp>
    </p:spTree>
    <p:extLst>
      <p:ext uri="{BB962C8B-B14F-4D97-AF65-F5344CB8AC3E}">
        <p14:creationId xmlns:p14="http://schemas.microsoft.com/office/powerpoint/2010/main" val="3654672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 BY DOING: DISCUSSION QUESTION 1</a:t>
            </a:r>
          </a:p>
        </p:txBody>
      </p:sp>
      <p:sp>
        <p:nvSpPr>
          <p:cNvPr id="3" name="Content Placeholder 2"/>
          <p:cNvSpPr>
            <a:spLocks noGrp="1"/>
          </p:cNvSpPr>
          <p:nvPr>
            <p:ph sz="quarter" idx="10"/>
          </p:nvPr>
        </p:nvSpPr>
        <p:spPr>
          <a:xfrm>
            <a:off x="238220" y="1705845"/>
            <a:ext cx="8650752" cy="2969842"/>
          </a:xfrm>
        </p:spPr>
        <p:txBody>
          <a:bodyPr>
            <a:normAutofit fontScale="92500" lnSpcReduction="10000"/>
          </a:bodyPr>
          <a:lstStyle/>
          <a:p>
            <a:pPr fontAlgn="base">
              <a:spcAft>
                <a:spcPts val="529"/>
              </a:spcAft>
              <a:defRPr/>
            </a:pPr>
            <a:r>
              <a:rPr lang="en-US" b="1" kern="1200" spc="88" dirty="0">
                <a:ea typeface=""/>
              </a:rPr>
              <a:t>Which argument against trade is the strongest in your opinion?</a:t>
            </a:r>
          </a:p>
          <a:p>
            <a:pPr marL="857296" lvl="1" indent="-453862" fontAlgn="base">
              <a:buFont typeface="+mj-lt"/>
              <a:buAutoNum type="alphaLcParenR"/>
              <a:defRPr/>
            </a:pPr>
            <a:r>
              <a:rPr lang="en-US" kern="1200" dirty="0">
                <a:ea typeface=""/>
              </a:rPr>
              <a:t>Trade reduces the number of jobs in the United States and should therefore be limited.</a:t>
            </a:r>
          </a:p>
          <a:p>
            <a:pPr marL="857296" lvl="1" indent="-453862" fontAlgn="base">
              <a:buFont typeface="+mj-lt"/>
              <a:buAutoNum type="alphaLcParenR"/>
              <a:defRPr/>
            </a:pPr>
            <a:r>
              <a:rPr lang="en-US" kern="1200" dirty="0">
                <a:ea typeface=""/>
              </a:rPr>
              <a:t>It’s wrong to trade with countries that use child labor.</a:t>
            </a:r>
          </a:p>
          <a:p>
            <a:pPr marL="857296" lvl="1" indent="-453862" fontAlgn="base">
              <a:buFont typeface="+mj-lt"/>
              <a:buAutoNum type="alphaLcParenR"/>
              <a:defRPr/>
            </a:pPr>
            <a:r>
              <a:rPr lang="en-US" kern="1200" dirty="0">
                <a:ea typeface=""/>
              </a:rPr>
              <a:t>We need to keep some industries for reasons of national security.</a:t>
            </a:r>
          </a:p>
          <a:p>
            <a:pPr marL="857296" lvl="1" indent="-453862" fontAlgn="base">
              <a:buFont typeface="+mj-lt"/>
              <a:buAutoNum type="alphaLcParenR"/>
              <a:defRPr/>
            </a:pPr>
            <a:r>
              <a:rPr lang="en-US" kern="1200" dirty="0">
                <a:ea typeface=""/>
              </a:rPr>
              <a:t>We need to protect certain industries while they develop.</a:t>
            </a:r>
          </a:p>
        </p:txBody>
      </p:sp>
    </p:spTree>
    <p:extLst>
      <p:ext uri="{BB962C8B-B14F-4D97-AF65-F5344CB8AC3E}">
        <p14:creationId xmlns:p14="http://schemas.microsoft.com/office/powerpoint/2010/main" val="918743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72" y="315508"/>
            <a:ext cx="8875059" cy="850985"/>
          </a:xfrm>
        </p:spPr>
        <p:txBody>
          <a:bodyPr>
            <a:normAutofit fontScale="90000"/>
          </a:bodyPr>
          <a:lstStyle/>
          <a:p>
            <a:r>
              <a:rPr lang="en-US" dirty="0"/>
              <a:t>THE GROWING IMPORTANCE OF INTERNATIONAL TRADE</a:t>
            </a:r>
          </a:p>
        </p:txBody>
      </p:sp>
      <p:sp>
        <p:nvSpPr>
          <p:cNvPr id="7" name="Content Placeholder 6"/>
          <p:cNvSpPr>
            <a:spLocks noGrp="1"/>
          </p:cNvSpPr>
          <p:nvPr>
            <p:ph sz="quarter" idx="10"/>
          </p:nvPr>
        </p:nvSpPr>
        <p:spPr>
          <a:xfrm>
            <a:off x="246624" y="1258718"/>
            <a:ext cx="8650752" cy="2063887"/>
          </a:xfrm>
        </p:spPr>
        <p:txBody>
          <a:bodyPr/>
          <a:lstStyle/>
          <a:p>
            <a:r>
              <a:rPr lang="en-US" dirty="0"/>
              <a:t>International trade is more important for the United States than it used to be and is more important for some countries than others.</a:t>
            </a:r>
          </a:p>
        </p:txBody>
      </p:sp>
      <p:sp>
        <p:nvSpPr>
          <p:cNvPr id="10" name="Content Placeholder 9"/>
          <p:cNvSpPr>
            <a:spLocks noGrp="1"/>
          </p:cNvSpPr>
          <p:nvPr>
            <p:ph sz="quarter" idx="4294967295"/>
          </p:nvPr>
        </p:nvSpPr>
        <p:spPr>
          <a:xfrm>
            <a:off x="654144" y="5657572"/>
            <a:ext cx="8355386" cy="990319"/>
          </a:xfrm>
        </p:spPr>
        <p:txBody>
          <a:bodyPr/>
          <a:lstStyle/>
          <a:p>
            <a:pPr>
              <a:spcBef>
                <a:spcPts val="551"/>
              </a:spcBef>
            </a:pPr>
            <a:r>
              <a:rPr lang="en-US" sz="2471" b="1" dirty="0" err="1">
                <a:solidFill>
                  <a:schemeClr val="tx1"/>
                </a:solidFill>
                <a:latin typeface="Arial" panose="020B0604020202020204" pitchFamily="34" charset="0"/>
                <a:cs typeface="Arial" panose="020B0604020202020204" pitchFamily="34" charset="0"/>
              </a:rPr>
              <a:t>Hyperglobalization</a:t>
            </a:r>
            <a:r>
              <a:rPr lang="en-US" sz="2471" b="1" dirty="0">
                <a:solidFill>
                  <a:schemeClr val="tx1"/>
                </a:solidFill>
                <a:latin typeface="Arial" panose="020B0604020202020204" pitchFamily="34" charset="0"/>
                <a:cs typeface="Arial" panose="020B0604020202020204" pitchFamily="34" charset="0"/>
              </a:rPr>
              <a:t> </a:t>
            </a:r>
            <a:r>
              <a:rPr lang="en-US" sz="2471" dirty="0">
                <a:solidFill>
                  <a:schemeClr val="tx1"/>
                </a:solidFill>
                <a:latin typeface="Arial" panose="020B0604020202020204" pitchFamily="34" charset="0"/>
                <a:cs typeface="Arial" panose="020B0604020202020204" pitchFamily="34" charset="0"/>
              </a:rPr>
              <a:t>is the phenomenon of extremely high levels of international trade.</a:t>
            </a:r>
          </a:p>
          <a:p>
            <a:pPr>
              <a:spcBef>
                <a:spcPts val="551"/>
              </a:spcBef>
            </a:pPr>
            <a:endParaRPr lang="en-US" sz="2471" dirty="0">
              <a:solidFill>
                <a:schemeClr val="tx1"/>
              </a:solidFill>
              <a:latin typeface="Arial" panose="020B0604020202020204" pitchFamily="34" charset="0"/>
              <a:cs typeface="Arial" panose="020B0604020202020204" pitchFamily="34" charset="0"/>
            </a:endParaRPr>
          </a:p>
        </p:txBody>
      </p:sp>
      <p:sp>
        <p:nvSpPr>
          <p:cNvPr id="6" name="TextBox 5"/>
          <p:cNvSpPr txBox="1"/>
          <p:nvPr/>
        </p:nvSpPr>
        <p:spPr>
          <a:xfrm>
            <a:off x="3020028" y="2324850"/>
            <a:ext cx="2663799" cy="336695"/>
          </a:xfrm>
          <a:prstGeom prst="rect">
            <a:avLst/>
          </a:prstGeom>
          <a:noFill/>
        </p:spPr>
        <p:txBody>
          <a:bodyPr wrap="square" rtlCol="0">
            <a:spAutoFit/>
          </a:bodyPr>
          <a:lstStyle/>
          <a:p>
            <a:pPr algn="ctr" defTabSz="806867"/>
            <a:r>
              <a:rPr lang="en-US" sz="1588" kern="0" dirty="0">
                <a:solidFill>
                  <a:srgbClr val="000000"/>
                </a:solidFill>
                <a:latin typeface="Arial"/>
                <a:cs typeface="Arial"/>
                <a:sym typeface="Arial"/>
              </a:rPr>
              <a:t>Figure 15-1</a:t>
            </a:r>
          </a:p>
        </p:txBody>
      </p:sp>
      <p:pic>
        <p:nvPicPr>
          <p:cNvPr id="9" name="Picture Placeholder 3" descr="A line graph and a double-bar graph represent the global importance of national trade. A line graph on the left is titled &quot;World Trade, 1870 to 2017.&quot; The vertical axis represents &quot;Percent of world G D P,&quot; ranging from 0 to 60 percent, in increments of 10. The horizontal axis represents &quot;Year,&quot; ranging from 1870 to 1990, in increments of 20, and marks the year 2017. The trend begins from slightly below 20, which increases except between 1910 and 1950, marked with dotted lines and labeled &quot;Setback period between the two world wars.&quot; &#10;A double-bar graph is titled &quot;Imports and exports for different countries, 2017.&quot; The vertical axis represents &quot;Percent of GDP&quot; ranging from 0 to 90 in increments of 10, while the horizontal axis marks Belgium, Canada, Germany, France, Japan, Mexico, the United States, and China (left to right). The orange bars represent &quot;imports&quot; and blue bars represent &quot;exports.&quot; The trend is decreasing from left to right. The approximate data from the graph are as follows.&#10;Belgium: Imports: 85 percent, Export: 86 percent; Canada: Imports: 39 percent, Export: 48 percent; Germany: Imports: 39 percent, Export: 37 percent; France: Imports: 35 percent, Export: 34 percent; Japan: Imports: 33 percent, Export: 32 percent; Mexico: Imports: 19 percent, Export: 20 percent; and the United States: Imports: 18 percent, Export: 19 percent; and China: Imports: 85 percent, Export: 86 percent.">
            <a:extLst>
              <a:ext uri="{FF2B5EF4-FFF2-40B4-BE49-F238E27FC236}">
                <a16:creationId xmlns:a16="http://schemas.microsoft.com/office/drawing/2014/main" id="{45E806B3-C9B5-4CB4-A7AE-42CB23F1D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84" y="2680138"/>
            <a:ext cx="7239032" cy="3032635"/>
          </a:xfrm>
          <a:prstGeom prst="rect">
            <a:avLst/>
          </a:prstGeom>
        </p:spPr>
      </p:pic>
    </p:spTree>
    <p:custDataLst>
      <p:tags r:id="rId1"/>
    </p:custDataLst>
    <p:extLst>
      <p:ext uri="{BB962C8B-B14F-4D97-AF65-F5344CB8AC3E}">
        <p14:creationId xmlns:p14="http://schemas.microsoft.com/office/powerpoint/2010/main" val="2300588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72" y="334950"/>
            <a:ext cx="8875059" cy="957913"/>
          </a:xfrm>
        </p:spPr>
        <p:txBody>
          <a:bodyPr>
            <a:normAutofit fontScale="90000"/>
          </a:bodyPr>
          <a:lstStyle/>
          <a:p>
            <a:r>
              <a:rPr lang="en-US" dirty="0"/>
              <a:t>COMPARATIVE ADVANTAGE AND INTERNATIONAL TRADE</a:t>
            </a:r>
          </a:p>
        </p:txBody>
      </p:sp>
      <p:sp>
        <p:nvSpPr>
          <p:cNvPr id="3" name="Content Placeholder 2"/>
          <p:cNvSpPr>
            <a:spLocks noGrp="1"/>
          </p:cNvSpPr>
          <p:nvPr>
            <p:ph sz="quarter" idx="10"/>
          </p:nvPr>
        </p:nvSpPr>
        <p:spPr>
          <a:xfrm>
            <a:off x="238220" y="1705847"/>
            <a:ext cx="8650752" cy="3232303"/>
          </a:xfrm>
        </p:spPr>
        <p:txBody>
          <a:bodyPr>
            <a:normAutofit fontScale="92500" lnSpcReduction="10000"/>
          </a:bodyPr>
          <a:lstStyle/>
          <a:p>
            <a:pPr>
              <a:spcAft>
                <a:spcPts val="1059"/>
              </a:spcAft>
            </a:pPr>
            <a:r>
              <a:rPr lang="en-US" dirty="0"/>
              <a:t>Recall from Module 3: A country has a </a:t>
            </a:r>
            <a:r>
              <a:rPr lang="en-US" b="1" dirty="0"/>
              <a:t>comparative advantage </a:t>
            </a:r>
            <a:r>
              <a:rPr lang="en-US" dirty="0"/>
              <a:t>in producing a good or service if the opportunity cost of producing the good or service is lower for that country than for other countries.</a:t>
            </a:r>
          </a:p>
          <a:p>
            <a:pPr>
              <a:spcAft>
                <a:spcPts val="1059"/>
              </a:spcAft>
            </a:pPr>
            <a:r>
              <a:rPr lang="en-US" dirty="0"/>
              <a:t>The Ricardian model of international trade analyzes trade under the assumption which makes production possibilities frontiers straight lines (they are straight because we assume constant opportunity costs). </a:t>
            </a:r>
          </a:p>
          <a:p>
            <a:pPr lvl="1">
              <a:spcAft>
                <a:spcPts val="1059"/>
              </a:spcAft>
            </a:pPr>
            <a:endParaRPr lang="en-US" b="1" dirty="0">
              <a:ea typeface="Century Gothic" charset="0"/>
            </a:endParaRPr>
          </a:p>
        </p:txBody>
      </p:sp>
    </p:spTree>
    <p:custDataLst>
      <p:tags r:id="rId1"/>
    </p:custDataLst>
    <p:extLst>
      <p:ext uri="{BB962C8B-B14F-4D97-AF65-F5344CB8AC3E}">
        <p14:creationId xmlns:p14="http://schemas.microsoft.com/office/powerpoint/2010/main" val="4131778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COMPARATIVE ADVANTAGE AND INTERNATIONAL TRADE</a:t>
            </a:r>
          </a:p>
        </p:txBody>
      </p:sp>
      <p:sp>
        <p:nvSpPr>
          <p:cNvPr id="4" name="Content Placeholder 3"/>
          <p:cNvSpPr>
            <a:spLocks noGrp="1"/>
          </p:cNvSpPr>
          <p:nvPr>
            <p:ph sz="quarter" idx="10"/>
          </p:nvPr>
        </p:nvSpPr>
        <p:spPr>
          <a:xfrm>
            <a:off x="238220" y="1482268"/>
            <a:ext cx="8650752" cy="2063887"/>
          </a:xfrm>
        </p:spPr>
        <p:txBody>
          <a:bodyPr/>
          <a:lstStyle/>
          <a:p>
            <a:r>
              <a:rPr lang="en-US" b="1" dirty="0"/>
              <a:t>Autarky: </a:t>
            </a:r>
            <a:r>
              <a:rPr lang="en-US" dirty="0"/>
              <a:t>a situation in which a country does not trade with other countries</a:t>
            </a:r>
          </a:p>
        </p:txBody>
      </p:sp>
      <p:sp>
        <p:nvSpPr>
          <p:cNvPr id="9" name="TextBox 8"/>
          <p:cNvSpPr txBox="1"/>
          <p:nvPr/>
        </p:nvSpPr>
        <p:spPr>
          <a:xfrm>
            <a:off x="2582171" y="2499408"/>
            <a:ext cx="3899647" cy="363946"/>
          </a:xfrm>
          <a:prstGeom prst="rect">
            <a:avLst/>
          </a:prstGeom>
          <a:noFill/>
        </p:spPr>
        <p:txBody>
          <a:bodyPr wrap="square" rtlCol="0">
            <a:spAutoFit/>
          </a:bodyPr>
          <a:lstStyle/>
          <a:p>
            <a:pPr algn="ctr" defTabSz="806867"/>
            <a:r>
              <a:rPr lang="en-US" sz="1765" kern="0" dirty="0">
                <a:solidFill>
                  <a:srgbClr val="000000"/>
                </a:solidFill>
                <a:latin typeface="Arial"/>
                <a:cs typeface="Arial"/>
                <a:sym typeface="Arial"/>
              </a:rPr>
              <a:t>Figure 15-2</a:t>
            </a:r>
          </a:p>
        </p:txBody>
      </p:sp>
      <p:pic>
        <p:nvPicPr>
          <p:cNvPr id="3" name="Picture 2" descr="There are two line graphs of Quantity of trucks versus Quantity of phones. Panel (a) is titled &quot;U.S. Production Possiblity Frontier.&quot;&#10;&#10;Panel (b) is titled &quot;China's Production Possibility Frontier.&quot;&#10;&#10;Panel (a) shows a straight line labeled &quot;U.S. PPF&quot; that runs from 100,000 trucks on the vertical axis to 100 million phones on the horizontal axi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77" y="3080666"/>
            <a:ext cx="3735672" cy="2700000"/>
          </a:xfrm>
          <a:prstGeom prst="rect">
            <a:avLst/>
          </a:prstGeom>
        </p:spPr>
      </p:pic>
      <p:pic>
        <p:nvPicPr>
          <p:cNvPr id="12" name="Picture 11" descr="Panel (b) shows a straight line labeled &quot;China PPF&quot; that runs from 50,000 trucks on the vertical axis to 200 million phones on the horizontal axis.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6154" y="3164001"/>
            <a:ext cx="3735672" cy="2700000"/>
          </a:xfrm>
          <a:prstGeom prst="rect">
            <a:avLst/>
          </a:prstGeom>
        </p:spPr>
      </p:pic>
      <p:pic>
        <p:nvPicPr>
          <p:cNvPr id="7" name="Picture 6" descr="In panel (a), The point C sub U S lies on the line at 50 million phones and 50,000 truck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376" y="3080667"/>
            <a:ext cx="3735672" cy="2700000"/>
          </a:xfrm>
          <a:prstGeom prst="rect">
            <a:avLst/>
          </a:prstGeom>
        </p:spPr>
      </p:pic>
      <p:pic>
        <p:nvPicPr>
          <p:cNvPr id="13" name="Picture 12" descr="In panel (b), The point C sub China lies on the line at 100 million phones and 25,000 truck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6155" y="3163999"/>
            <a:ext cx="3735672" cy="2700000"/>
          </a:xfrm>
          <a:prstGeom prst="rect">
            <a:avLst/>
          </a:prstGeom>
        </p:spPr>
      </p:pic>
      <p:pic>
        <p:nvPicPr>
          <p:cNvPr id="11" name="Picture 10" descr="In panel (a), C sub U S is labeled &quot;U.S. production and consumption in autarky.&quo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379" y="3080663"/>
            <a:ext cx="3735672" cy="2700000"/>
          </a:xfrm>
          <a:prstGeom prst="rect">
            <a:avLst/>
          </a:prstGeom>
        </p:spPr>
      </p:pic>
      <p:pic>
        <p:nvPicPr>
          <p:cNvPr id="14" name="Picture 13" descr="In panel (b), C sub China is labeled &quot;China's production and consumption in autarky.&quot;"/>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6154" y="3164000"/>
            <a:ext cx="3735672" cy="2700000"/>
          </a:xfrm>
          <a:prstGeom prst="rect">
            <a:avLst/>
          </a:prstGeom>
        </p:spPr>
      </p:pic>
    </p:spTree>
    <p:extLst>
      <p:ext uri="{BB962C8B-B14F-4D97-AF65-F5344CB8AC3E}">
        <p14:creationId xmlns:p14="http://schemas.microsoft.com/office/powerpoint/2010/main" val="114971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4472" y="237741"/>
            <a:ext cx="8875059" cy="719821"/>
          </a:xfrm>
        </p:spPr>
        <p:txBody>
          <a:bodyPr>
            <a:normAutofit/>
          </a:bodyPr>
          <a:lstStyle/>
          <a:p>
            <a:r>
              <a:rPr lang="en-US" dirty="0"/>
              <a:t>THE GAINS FROM INTERNATIONAL TRADE</a:t>
            </a:r>
          </a:p>
        </p:txBody>
      </p:sp>
      <p:sp>
        <p:nvSpPr>
          <p:cNvPr id="5" name="Content Placeholder 4"/>
          <p:cNvSpPr>
            <a:spLocks noGrp="1"/>
          </p:cNvSpPr>
          <p:nvPr>
            <p:ph sz="quarter" idx="10"/>
          </p:nvPr>
        </p:nvSpPr>
        <p:spPr>
          <a:xfrm>
            <a:off x="238220" y="1040122"/>
            <a:ext cx="8650752" cy="2535195"/>
          </a:xfrm>
        </p:spPr>
        <p:txBody>
          <a:bodyPr>
            <a:normAutofit/>
          </a:bodyPr>
          <a:lstStyle/>
          <a:p>
            <a:r>
              <a:rPr lang="en-US" dirty="0"/>
              <a:t>Since each country has a different opportunity cost, it makes sense to specialize and trade.</a:t>
            </a:r>
          </a:p>
          <a:p>
            <a:r>
              <a:rPr lang="en-US" dirty="0"/>
              <a:t>If the United States concentrates on producing trucks and China concentrates on producing phones, total world production rises. It is possible for both countries to consume more of both goods.</a:t>
            </a:r>
          </a:p>
        </p:txBody>
      </p:sp>
      <p:sp>
        <p:nvSpPr>
          <p:cNvPr id="12" name="TextBox 11"/>
          <p:cNvSpPr txBox="1"/>
          <p:nvPr/>
        </p:nvSpPr>
        <p:spPr>
          <a:xfrm>
            <a:off x="2656208" y="3410406"/>
            <a:ext cx="3899647" cy="363946"/>
          </a:xfrm>
          <a:prstGeom prst="rect">
            <a:avLst/>
          </a:prstGeom>
          <a:noFill/>
        </p:spPr>
        <p:txBody>
          <a:bodyPr wrap="square" rtlCol="0">
            <a:spAutoFit/>
          </a:bodyPr>
          <a:lstStyle/>
          <a:p>
            <a:pPr algn="ctr" defTabSz="806867"/>
            <a:r>
              <a:rPr lang="en-US" sz="1765" kern="0" dirty="0">
                <a:solidFill>
                  <a:srgbClr val="000000"/>
                </a:solidFill>
                <a:latin typeface="Arial"/>
                <a:cs typeface="Arial"/>
                <a:sym typeface="Arial"/>
              </a:rPr>
              <a:t>Figure 15-3</a:t>
            </a:r>
          </a:p>
        </p:txBody>
      </p:sp>
      <p:pic>
        <p:nvPicPr>
          <p:cNvPr id="2" name="Picture 1" descr="Line graphs of Quantity of trucks versus Quantity of phones, as in Figure 8-2. Panel (a) is titled &quot;U.S. Production and Consumption.&quot; It shows a straight line extending from 100,000 trucks on the vertical axis to 100 million phones on the horizontal axis. A point lies on the line at 50 million phones and 50,000 truck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229" y="3850941"/>
            <a:ext cx="3486679" cy="2629054"/>
          </a:xfrm>
          <a:prstGeom prst="rect">
            <a:avLst/>
          </a:prstGeom>
        </p:spPr>
      </p:pic>
      <p:pic>
        <p:nvPicPr>
          <p:cNvPr id="3" name="Picture 2" descr="Panel B is titled &quot;China's Production and Consumption.&quot; It shows a straight line extending from 50,000 trucks on the vertical axis to 200 million phones on the horizontal axis. A point lies on the line at 100 million phones and 25,000 truck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2517" y="3841219"/>
            <a:ext cx="3486679" cy="2629054"/>
          </a:xfrm>
          <a:prstGeom prst="rect">
            <a:avLst/>
          </a:prstGeom>
        </p:spPr>
      </p:pic>
      <p:pic>
        <p:nvPicPr>
          <p:cNvPr id="8" name="Picture 7" descr="The point on the line in panel A is labeled U.S. production and consumption in autark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523" y="3850937"/>
            <a:ext cx="3486679" cy="2629054"/>
          </a:xfrm>
          <a:prstGeom prst="rect">
            <a:avLst/>
          </a:prstGeom>
        </p:spPr>
      </p:pic>
      <p:pic>
        <p:nvPicPr>
          <p:cNvPr id="14" name="Picture 13" descr="The point on the line in panel B is labeled China's production and consumption in autarky."/>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2517" y="3841220"/>
            <a:ext cx="3486679" cy="2629054"/>
          </a:xfrm>
          <a:prstGeom prst="rect">
            <a:avLst/>
          </a:prstGeom>
        </p:spPr>
      </p:pic>
      <p:pic>
        <p:nvPicPr>
          <p:cNvPr id="15" name="Picture 14" descr="In panel A, the point on the vertical axis at 100,000 trucks is labeled &quot;U.S. production with trade.&quot;"/>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228" y="3850944"/>
            <a:ext cx="3486679" cy="2629054"/>
          </a:xfrm>
          <a:prstGeom prst="rect">
            <a:avLst/>
          </a:prstGeom>
        </p:spPr>
      </p:pic>
      <p:pic>
        <p:nvPicPr>
          <p:cNvPr id="16" name="Picture 15" descr="In panel B, the point on the horizontal axis at 200,000 phones is labeled &quot;China's production with trade.&quot; "/>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2517" y="3841220"/>
            <a:ext cx="3486679" cy="2629054"/>
          </a:xfrm>
          <a:prstGeom prst="rect">
            <a:avLst/>
          </a:prstGeom>
        </p:spPr>
      </p:pic>
      <p:pic>
        <p:nvPicPr>
          <p:cNvPr id="17" name="Picture 16" descr="In panel A, a third point, at 75 million phones and 62,500 trucks is labeled &quot;U.S. consumption with trade.&quot; This point lies outside the line that represents the frontie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3148" y="3850938"/>
            <a:ext cx="3486679" cy="2629054"/>
          </a:xfrm>
          <a:prstGeom prst="rect">
            <a:avLst/>
          </a:prstGeom>
        </p:spPr>
      </p:pic>
      <p:pic>
        <p:nvPicPr>
          <p:cNvPr id="18" name="Picture 17" descr="In panel B, a third point, for 125 million phones and 37,500 trucks is labeled &quot;China's consumption with trade.&quot; This point lies outside the line that represents the frontie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12517" y="3841221"/>
            <a:ext cx="3486679" cy="2629054"/>
          </a:xfrm>
          <a:prstGeom prst="rect">
            <a:avLst/>
          </a:prstGeom>
        </p:spPr>
      </p:pic>
    </p:spTree>
    <p:custDataLst>
      <p:tags r:id="rId1"/>
    </p:custDataLst>
    <p:extLst>
      <p:ext uri="{BB962C8B-B14F-4D97-AF65-F5344CB8AC3E}">
        <p14:creationId xmlns:p14="http://schemas.microsoft.com/office/powerpoint/2010/main" val="349482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COMPARATIVE ADVANTAGE VERSUS ABSOLUTE ADVANTAGE</a:t>
            </a:r>
          </a:p>
        </p:txBody>
      </p:sp>
      <p:sp>
        <p:nvSpPr>
          <p:cNvPr id="3" name="Content Placeholder 2"/>
          <p:cNvSpPr>
            <a:spLocks noGrp="1"/>
          </p:cNvSpPr>
          <p:nvPr>
            <p:ph sz="quarter" idx="10"/>
          </p:nvPr>
        </p:nvSpPr>
        <p:spPr>
          <a:xfrm>
            <a:off x="238220" y="1705847"/>
            <a:ext cx="8650752" cy="2063887"/>
          </a:xfrm>
        </p:spPr>
        <p:txBody>
          <a:bodyPr>
            <a:normAutofit fontScale="85000" lnSpcReduction="10000"/>
          </a:bodyPr>
          <a:lstStyle/>
          <a:p>
            <a:pPr eaLnBrk="1" hangingPunct="1"/>
            <a:r>
              <a:rPr lang="en-US" dirty="0"/>
              <a:t>Don’t confuse </a:t>
            </a:r>
            <a:r>
              <a:rPr lang="en-US" b="1" dirty="0"/>
              <a:t>absolute advantage </a:t>
            </a:r>
            <a:r>
              <a:rPr lang="en-US" dirty="0"/>
              <a:t>and </a:t>
            </a:r>
            <a:r>
              <a:rPr lang="en-US" b="1" dirty="0"/>
              <a:t>comparative advantage.</a:t>
            </a:r>
          </a:p>
          <a:p>
            <a:pPr marL="806867" lvl="1" indent="-395028"/>
            <a:r>
              <a:rPr lang="en-US" dirty="0">
                <a:ea typeface="Century Gothic" charset="0"/>
              </a:rPr>
              <a:t>Just because the United States can produce more of both goods doesn’t mean we’re better off without trade.</a:t>
            </a:r>
          </a:p>
          <a:p>
            <a:r>
              <a:rPr lang="en-US" dirty="0"/>
              <a:t>Pay attention to </a:t>
            </a:r>
            <a:r>
              <a:rPr lang="en-US" b="1" dirty="0"/>
              <a:t>opportunity costs.</a:t>
            </a:r>
          </a:p>
          <a:p>
            <a:pPr marL="806867" lvl="1" indent="-395028"/>
            <a:r>
              <a:rPr lang="en-US" dirty="0">
                <a:ea typeface="Century Gothic" charset="0"/>
              </a:rPr>
              <a:t>If it’s cheaper for China to produce phones than it is for the United States, the United States will want to import phones from China.</a:t>
            </a:r>
          </a:p>
        </p:txBody>
      </p:sp>
    </p:spTree>
    <p:extLst>
      <p:ext uri="{BB962C8B-B14F-4D97-AF65-F5344CB8AC3E}">
        <p14:creationId xmlns:p14="http://schemas.microsoft.com/office/powerpoint/2010/main" val="39096731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KRUGMAN" val="86trf1p9"/>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KRUGMAN">
  <a:themeElements>
    <a:clrScheme name="Macmillan Learning Brand Colors">
      <a:dk1>
        <a:srgbClr val="000000"/>
      </a:dk1>
      <a:lt1>
        <a:srgbClr val="FFFFFF"/>
      </a:lt1>
      <a:dk2>
        <a:srgbClr val="DA1B2C"/>
      </a:dk2>
      <a:lt2>
        <a:srgbClr val="FFFFFE"/>
      </a:lt2>
      <a:accent1>
        <a:srgbClr val="4E4E4E"/>
      </a:accent1>
      <a:accent2>
        <a:srgbClr val="999999"/>
      </a:accent2>
      <a:accent3>
        <a:srgbClr val="CCCCCC"/>
      </a:accent3>
      <a:accent4>
        <a:srgbClr val="E6E6E6"/>
      </a:accent4>
      <a:accent5>
        <a:srgbClr val="DA1B2C"/>
      </a:accent5>
      <a:accent6>
        <a:srgbClr val="A90F1E"/>
      </a:accent6>
      <a:hlink>
        <a:srgbClr val="0000FF"/>
      </a:hlink>
      <a:folHlink>
        <a:srgbClr val="4C4C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KRUGMAN" id="{87A71779-86F1-47FA-B17A-DFF83DF6C9C1}" vid="{728D33A6-D228-4DE7-95AA-2E85DFBFAA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2275</Words>
  <Application>Microsoft Office PowerPoint</Application>
  <PresentationFormat>On-screen Show (4:3)</PresentationFormat>
  <Paragraphs>187</Paragraphs>
  <Slides>45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Helvetica Neue</vt:lpstr>
      <vt:lpstr>Wingdings</vt:lpstr>
      <vt:lpstr>KRUGMAN</vt:lpstr>
      <vt:lpstr>Section 5: International Trade    15. Gains from Trade  16. Supply, Demand, and International Trade</vt:lpstr>
      <vt:lpstr>Gains from Trade</vt:lpstr>
      <vt:lpstr>WHAT YOU WILL LEARN</vt:lpstr>
      <vt:lpstr>THE EVERYWHERE PHONE</vt:lpstr>
      <vt:lpstr>THE GROWING IMPORTANCE OF INTERNATIONAL TRADE</vt:lpstr>
      <vt:lpstr>COMPARATIVE ADVANTAGE AND INTERNATIONAL TRADE</vt:lpstr>
      <vt:lpstr>COMPARATIVE ADVANTAGE AND INTERNATIONAL TRADE</vt:lpstr>
      <vt:lpstr>THE GAINS FROM INTERNATIONAL TRADE</vt:lpstr>
      <vt:lpstr>COMPARATIVE ADVANTAGE VERSUS ABSOLUTE ADVANTAGE</vt:lpstr>
      <vt:lpstr>PRODUCTIVITY AND WAGES AROUND THE WORLD</vt:lpstr>
      <vt:lpstr>SOURCES OF COMPARATIVE ADVANTAGE (1 of 3)</vt:lpstr>
      <vt:lpstr>SOURCES OF COMPARATIVE ADVANTAGE (2 of 3)</vt:lpstr>
      <vt:lpstr>THE HECKSCHER-OHLIN MODEL</vt:lpstr>
      <vt:lpstr>SOURCES OF COMPARATIVE ADVANTAGE (3 of 3)</vt:lpstr>
      <vt:lpstr>HOW HONG KONG LOST ITS SHIRTS</vt:lpstr>
      <vt:lpstr>LEARN BY DOING: PRACTICE QUESTION 1</vt:lpstr>
      <vt:lpstr>LEARN BY DOING: PRACTICE QUESTION 1 - ANSWER</vt:lpstr>
      <vt:lpstr>Supply, Demand, and International Trade</vt:lpstr>
      <vt:lpstr>WHAT YOU WILL LEARN</vt:lpstr>
      <vt:lpstr>SUPPLY, DEMAND, AND INTERNATIONAL TRADE</vt:lpstr>
      <vt:lpstr>THE EFFECTS OF IMPORTS</vt:lpstr>
      <vt:lpstr>CONSUMER AND PRODUCER SURPLUS IN AUTARKY</vt:lpstr>
      <vt:lpstr>THE DOMESTIC MARKET WITH IMPORTS (1 of 2)</vt:lpstr>
      <vt:lpstr>THE DOMESTIC MARKET WITH IMPORTS (2 of 2)</vt:lpstr>
      <vt:lpstr>THE EFFECTS OF IMPORTS ON SURPLUS</vt:lpstr>
      <vt:lpstr>THE DOMESTIC MARKET WITH EXPORTS (1 of 2)</vt:lpstr>
      <vt:lpstr>THE DOMESTIC MARKET WITH EXPORTS (2 of 2)</vt:lpstr>
      <vt:lpstr>THE EFFECTS OF EXPORTS ON SURPLUS</vt:lpstr>
      <vt:lpstr>LEARN BY DOING: PRACTICE QUESTION 1</vt:lpstr>
      <vt:lpstr>LEARN BY DOING: PRACTICE QUESTION 1 - ANSWER</vt:lpstr>
      <vt:lpstr>PowerPoint Presentation</vt:lpstr>
      <vt:lpstr>PowerPoint Presentation</vt:lpstr>
      <vt:lpstr>INTERNATIONAL TRADE AND WAGES</vt:lpstr>
      <vt:lpstr>THE EFFECTS OF TRADE PROTECTION</vt:lpstr>
      <vt:lpstr>THE EFFECT OF A TARIFF (1 of 2)</vt:lpstr>
      <vt:lpstr>THE EFFECT OF A TARIFF (2 of 2)</vt:lpstr>
      <vt:lpstr>A TARIFF REDUCES TOTAL SURPLUS</vt:lpstr>
      <vt:lpstr>THE EFFECTS OF AN IMPORT QUOTA</vt:lpstr>
      <vt:lpstr>ARGUMENTS FOR TRADE PROTECTION</vt:lpstr>
      <vt:lpstr>INTERNATIONAL TRADE AGREEMENTS AND THE WORLD TRADE ORGANIZATION (1 of 2)</vt:lpstr>
      <vt:lpstr>INTERNATIONAL TRADE AGREEMENTS AND THE WORLD TRADE ORGANIZATION (2 of 2)</vt:lpstr>
      <vt:lpstr>NEW CHALLENGES TO GLOBALIZATION</vt:lpstr>
      <vt:lpstr>LEARN BY DOING: PRACTICE QUESTION 3</vt:lpstr>
      <vt:lpstr>LEARN BY DOING: PRACTICE QUESTION 3 ANSWER</vt:lpstr>
      <vt:lpstr>LEARN BY DOING: DISCUSSION QUESTION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Gains from Trade</dc:title>
  <dc:creator>Casey Dirienzo</dc:creator>
  <cp:lastModifiedBy>Alan Secor</cp:lastModifiedBy>
  <cp:revision>10</cp:revision>
  <dcterms:created xsi:type="dcterms:W3CDTF">2021-03-31T17:19:57Z</dcterms:created>
  <dcterms:modified xsi:type="dcterms:W3CDTF">2023-09-18T15:51:43Z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713A4FC6-FFB1-4188-AB52-42AD856EB45A</vt:lpwstr>
  </property>
  <property fmtid="{D5CDD505-2E9C-101B-9397-08002B2CF9AE}" pid="3" name="ArticulatePath">
    <vt:lpwstr>krugman_mods5e_micro_ls_Mod15_CD</vt:lpwstr>
  </property>
</Properties>
</file>